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activeX/activeX1.xml" ContentType="application/vnd.ms-office.activeX+xml"/>
  <Override PartName="/ppt/activeX/activeX1.bin" ContentType="application/vnd.ms-office.activeX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556" r:id="rId2"/>
    <p:sldId id="550" r:id="rId3"/>
    <p:sldId id="729" r:id="rId4"/>
    <p:sldId id="704" r:id="rId5"/>
    <p:sldId id="708" r:id="rId6"/>
    <p:sldId id="767" r:id="rId7"/>
    <p:sldId id="713" r:id="rId8"/>
    <p:sldId id="722" r:id="rId9"/>
    <p:sldId id="756" r:id="rId10"/>
    <p:sldId id="757" r:id="rId11"/>
    <p:sldId id="758" r:id="rId12"/>
    <p:sldId id="759" r:id="rId13"/>
    <p:sldId id="760" r:id="rId14"/>
    <p:sldId id="764" r:id="rId15"/>
    <p:sldId id="765" r:id="rId16"/>
    <p:sldId id="761" r:id="rId17"/>
    <p:sldId id="766" r:id="rId18"/>
    <p:sldId id="762" r:id="rId19"/>
    <p:sldId id="754" r:id="rId20"/>
    <p:sldId id="755" r:id="rId21"/>
  </p:sldIdLst>
  <p:sldSz cx="9144000" cy="6858000" type="screen4x3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20" autoAdjust="0"/>
    <p:restoredTop sz="97865" autoAdjust="0"/>
  </p:normalViewPr>
  <p:slideViewPr>
    <p:cSldViewPr>
      <p:cViewPr>
        <p:scale>
          <a:sx n="66" d="100"/>
          <a:sy n="66" d="100"/>
        </p:scale>
        <p:origin x="-1200" y="-15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314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activeX/_rels/activeX1.xml.rels><?xml version="1.0" encoding="UTF-8" standalone="yes"?>
<Relationships xmlns="http://schemas.openxmlformats.org/package/2006/relationships"><Relationship Id="rId1" Type="http://schemas.microsoft.com/office/2006/relationships/activeXControlBinary" Target="activeX1.bin"/></Relationships>
</file>

<file path=ppt/activeX/activeX1.xml><?xml version="1.0" encoding="utf-8"?>
<ax:ocx xmlns:ax="http://schemas.microsoft.com/office/2006/activeX" xmlns:r="http://schemas.openxmlformats.org/officeDocument/2006/relationships" ax:classid="{D27CDB6E-AE6D-11CF-96B8-444553540000}" ax:persistence="persistStorage" r:id="rId1"/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B06189-BC46-46F6-A24B-F315040296D6}" type="datetimeFigureOut">
              <a:rPr lang="it-IT" smtClean="0"/>
              <a:t>05/10/2018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9DE139-57AB-44DD-917D-7DEA1DC8FA9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358064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9DE139-57AB-44DD-917D-7DEA1DC8FA93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440398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8F949F3F-AAD6-4341-B950-0606A1270DE4}" type="slidenum">
              <a:rPr lang="en-US" altLang="it-IT" smtClean="0"/>
              <a:pPr eaLnBrk="1" hangingPunct="1">
                <a:spcBef>
                  <a:spcPct val="0"/>
                </a:spcBef>
              </a:pPr>
              <a:t>10</a:t>
            </a:fld>
            <a:endParaRPr lang="en-US" altLang="it-IT" smtClean="0"/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 altLang="it-IT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00">
                <a:solidFill>
                  <a:schemeClr val="bg1"/>
                </a:solidFill>
                <a:latin typeface="Trebuchet MS" pitchFamily="34" charset="0"/>
              </a:defRPr>
            </a:lvl1pPr>
            <a:lvl2pPr marL="742950" indent="-285750" eaLnBrk="0" hangingPunct="0">
              <a:defRPr sz="2800">
                <a:solidFill>
                  <a:schemeClr val="bg1"/>
                </a:solidFill>
                <a:latin typeface="Trebuchet MS" pitchFamily="34" charset="0"/>
              </a:defRPr>
            </a:lvl2pPr>
            <a:lvl3pPr marL="1143000" indent="-228600" eaLnBrk="0" hangingPunct="0">
              <a:defRPr sz="2800">
                <a:solidFill>
                  <a:schemeClr val="bg1"/>
                </a:solidFill>
                <a:latin typeface="Trebuchet MS" pitchFamily="34" charset="0"/>
              </a:defRPr>
            </a:lvl3pPr>
            <a:lvl4pPr marL="1600200" indent="-228600" eaLnBrk="0" hangingPunct="0">
              <a:defRPr sz="2800">
                <a:solidFill>
                  <a:schemeClr val="bg1"/>
                </a:solidFill>
                <a:latin typeface="Trebuchet MS" pitchFamily="34" charset="0"/>
              </a:defRPr>
            </a:lvl4pPr>
            <a:lvl5pPr marL="2057400" indent="-228600" eaLnBrk="0" hangingPunct="0">
              <a:defRPr sz="2800">
                <a:solidFill>
                  <a:schemeClr val="bg1"/>
                </a:solidFill>
                <a:latin typeface="Trebuchet MS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rebuchet MS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rebuchet MS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rebuchet MS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rebuchet MS" pitchFamily="34" charset="0"/>
              </a:defRPr>
            </a:lvl9pPr>
          </a:lstStyle>
          <a:p>
            <a:pPr eaLnBrk="1" hangingPunct="1"/>
            <a:fld id="{C9E5FD19-2ADE-4BAA-A1F9-79CA124AA90E}" type="slidenum">
              <a:rPr lang="en-GB" altLang="it-IT" sz="1200" smtClean="0">
                <a:solidFill>
                  <a:schemeClr val="tx1"/>
                </a:solidFill>
                <a:latin typeface="Times New Roman" pitchFamily="18" charset="0"/>
              </a:rPr>
              <a:pPr eaLnBrk="1" hangingPunct="1"/>
              <a:t>17</a:t>
            </a:fld>
            <a:endParaRPr lang="en-GB" altLang="it-IT" sz="1200" smtClean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450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 w="12700" cap="flat">
            <a:solidFill>
              <a:schemeClr val="tx1"/>
            </a:solidFill>
          </a:ln>
        </p:spPr>
      </p:sp>
      <p:sp>
        <p:nvSpPr>
          <p:cNvPr id="450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 eaLnBrk="1" hangingPunct="1"/>
            <a:endParaRPr lang="en-US" altLang="it-IT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smtClean="0"/>
              <a:t>Fare clic per modificare lo stile del sottotitolo dello schema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9D355-16BD-4E45-BD9A-5EA878CF7CBD}" type="datetimeFigureOut">
              <a:rPr lang="it-IT" smtClean="0"/>
              <a:t>05/10/2018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41E1B-4F70-4964-A407-84C68BE8251C}" type="slidenum">
              <a:rPr lang="it-IT" smtClean="0"/>
              <a:t>‹N›</a:t>
            </a:fld>
            <a:endParaRPr lang="it-IT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9D355-16BD-4E45-BD9A-5EA878CF7CBD}" type="datetimeFigureOut">
              <a:rPr lang="it-IT" smtClean="0"/>
              <a:t>05/10/2018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41E1B-4F70-4964-A407-84C68BE8251C}" type="slidenum">
              <a:rPr lang="it-IT" smtClean="0"/>
              <a:t>‹N›</a:t>
            </a:fld>
            <a:endParaRPr lang="it-IT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9D355-16BD-4E45-BD9A-5EA878CF7CBD}" type="datetimeFigureOut">
              <a:rPr lang="it-IT" smtClean="0"/>
              <a:t>05/10/2018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41E1B-4F70-4964-A407-84C68BE8251C}" type="slidenum">
              <a:rPr lang="it-IT" smtClean="0"/>
              <a:t>‹N›</a:t>
            </a:fld>
            <a:endParaRPr lang="it-IT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olo, test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endParaRPr lang="en-US" alt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endParaRPr lang="en-US" alt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CEEC0766-C0DC-481F-B92E-3028EB41FCE1}" type="slidenum">
              <a:rPr lang="en-US" altLang="it-IT"/>
              <a:pPr/>
              <a:t>‹N›</a:t>
            </a:fld>
            <a:endParaRPr lang="en-US" altLang="it-IT"/>
          </a:p>
        </p:txBody>
      </p:sp>
    </p:spTree>
    <p:extLst>
      <p:ext uri="{BB962C8B-B14F-4D97-AF65-F5344CB8AC3E}">
        <p14:creationId xmlns:p14="http://schemas.microsoft.com/office/powerpoint/2010/main" val="1570410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9D355-16BD-4E45-BD9A-5EA878CF7CBD}" type="datetimeFigureOut">
              <a:rPr lang="it-IT" smtClean="0"/>
              <a:t>05/10/2018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41E1B-4F70-4964-A407-84C68BE8251C}" type="slidenum">
              <a:rPr lang="it-IT" smtClean="0"/>
              <a:t>‹N›</a:t>
            </a:fld>
            <a:endParaRPr lang="it-IT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9D355-16BD-4E45-BD9A-5EA878CF7CBD}" type="datetimeFigureOut">
              <a:rPr lang="it-IT" smtClean="0"/>
              <a:t>05/10/2018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41E1B-4F70-4964-A407-84C68BE8251C}" type="slidenum">
              <a:rPr lang="it-IT" smtClean="0"/>
              <a:t>‹N›</a:t>
            </a:fld>
            <a:endParaRPr lang="it-IT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9D355-16BD-4E45-BD9A-5EA878CF7CBD}" type="datetimeFigureOut">
              <a:rPr lang="it-IT" smtClean="0"/>
              <a:t>05/10/2018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41E1B-4F70-4964-A407-84C68BE8251C}" type="slidenum">
              <a:rPr lang="it-IT" smtClean="0"/>
              <a:t>‹N›</a:t>
            </a:fld>
            <a:endParaRPr lang="it-IT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9D355-16BD-4E45-BD9A-5EA878CF7CBD}" type="datetimeFigureOut">
              <a:rPr lang="it-IT" smtClean="0"/>
              <a:t>05/10/2018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41E1B-4F70-4964-A407-84C68BE8251C}" type="slidenum">
              <a:rPr lang="it-IT" smtClean="0"/>
              <a:t>‹N›</a:t>
            </a:fld>
            <a:endParaRPr lang="it-IT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9D355-16BD-4E45-BD9A-5EA878CF7CBD}" type="datetimeFigureOut">
              <a:rPr lang="it-IT" smtClean="0"/>
              <a:t>05/10/2018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41E1B-4F70-4964-A407-84C68BE8251C}" type="slidenum">
              <a:rPr lang="it-IT" smtClean="0"/>
              <a:t>‹N›</a:t>
            </a:fld>
            <a:endParaRPr lang="it-IT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9D355-16BD-4E45-BD9A-5EA878CF7CBD}" type="datetimeFigureOut">
              <a:rPr lang="it-IT" smtClean="0"/>
              <a:t>05/10/2018</a:t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41E1B-4F70-4964-A407-84C68BE8251C}" type="slidenum">
              <a:rPr lang="it-IT" smtClean="0"/>
              <a:t>‹N›</a:t>
            </a:fld>
            <a:endParaRPr lang="it-IT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9D355-16BD-4E45-BD9A-5EA878CF7CBD}" type="datetimeFigureOut">
              <a:rPr lang="it-IT" smtClean="0"/>
              <a:t>05/10/2018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41E1B-4F70-4964-A407-84C68BE8251C}" type="slidenum">
              <a:rPr lang="it-IT" smtClean="0"/>
              <a:t>‹N›</a:t>
            </a:fld>
            <a:endParaRPr lang="it-IT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9D355-16BD-4E45-BD9A-5EA878CF7CBD}" type="datetimeFigureOut">
              <a:rPr lang="it-IT" smtClean="0"/>
              <a:t>05/10/2018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41E1B-4F70-4964-A407-84C68BE8251C}" type="slidenum">
              <a:rPr lang="it-IT" smtClean="0"/>
              <a:t>‹N›</a:t>
            </a:fld>
            <a:endParaRPr lang="it-IT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49D355-16BD-4E45-BD9A-5EA878CF7CBD}" type="datetimeFigureOut">
              <a:rPr lang="it-IT" smtClean="0"/>
              <a:t>05/10/2018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A41E1B-4F70-4964-A407-84C68BE8251C}" type="slidenum">
              <a:rPr lang="it-IT" smtClean="0"/>
              <a:t>‹N›</a:t>
            </a:fld>
            <a:endParaRPr 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5" r:id="rId12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control" Target="../activeX/activeX1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41.png"/><Relationship Id="rId4" Type="http://schemas.openxmlformats.org/officeDocument/2006/relationships/notesSlide" Target="../notesSlides/notesSlide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wm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erarecon.com/gallery/images/us_ijv_tx_bmode.jpg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jpeg"/><Relationship Id="rId4" Type="http://schemas.openxmlformats.org/officeDocument/2006/relationships/image" Target="../media/image47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slideLayout" Target="../slideLayouts/slideLayout7.xml"/><Relationship Id="rId1" Type="http://schemas.openxmlformats.org/officeDocument/2006/relationships/video" Target="file:///F:\ASM_2018_19\ASM_3_TrasduttoreImaging\ppt\USInferior_Vena_Cava.avi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5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wmv"/><Relationship Id="rId1" Type="http://schemas.microsoft.com/office/2007/relationships/media" Target="../media/media2.wmv"/><Relationship Id="rId4" Type="http://schemas.openxmlformats.org/officeDocument/2006/relationships/image" Target="../media/image5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36.png"/><Relationship Id="rId4" Type="http://schemas.openxmlformats.org/officeDocument/2006/relationships/oleObject" Target="../embeddings/oleObject1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683567" y="116632"/>
            <a:ext cx="7854293" cy="720080"/>
          </a:xfrm>
        </p:spPr>
        <p:txBody>
          <a:bodyPr>
            <a:normAutofit fontScale="90000"/>
          </a:bodyPr>
          <a:lstStyle/>
          <a:p>
            <a:r>
              <a:rPr lang="it-IT" b="1" dirty="0" err="1" smtClean="0">
                <a:solidFill>
                  <a:srgbClr val="002060"/>
                </a:solidFill>
              </a:rPr>
              <a:t>History</a:t>
            </a:r>
            <a:r>
              <a:rPr lang="it-IT" b="1" dirty="0" smtClean="0">
                <a:solidFill>
                  <a:srgbClr val="002060"/>
                </a:solidFill>
              </a:rPr>
              <a:t> of </a:t>
            </a:r>
            <a:r>
              <a:rPr lang="it-IT" b="1" dirty="0" err="1" smtClean="0">
                <a:solidFill>
                  <a:srgbClr val="002060"/>
                </a:solidFill>
              </a:rPr>
              <a:t>clinical</a:t>
            </a:r>
            <a:r>
              <a:rPr lang="it-IT" b="1" dirty="0" smtClean="0">
                <a:solidFill>
                  <a:srgbClr val="002060"/>
                </a:solidFill>
              </a:rPr>
              <a:t> </a:t>
            </a:r>
            <a:r>
              <a:rPr lang="it-IT" b="1" dirty="0" err="1" smtClean="0">
                <a:solidFill>
                  <a:srgbClr val="002060"/>
                </a:solidFill>
              </a:rPr>
              <a:t>ultrasounds</a:t>
            </a:r>
            <a:endParaRPr lang="en-US" b="1" dirty="0">
              <a:solidFill>
                <a:srgbClr val="002060"/>
              </a:solidFill>
            </a:endParaRPr>
          </a:p>
        </p:txBody>
      </p:sp>
      <p:pic>
        <p:nvPicPr>
          <p:cNvPr id="56327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3591223" y="400231"/>
            <a:ext cx="2056464" cy="32174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6328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6526855" y="930124"/>
            <a:ext cx="2744528" cy="2489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ttangolo 2"/>
          <p:cNvSpPr/>
          <p:nvPr/>
        </p:nvSpPr>
        <p:spPr>
          <a:xfrm>
            <a:off x="3340223" y="3159751"/>
            <a:ext cx="232893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Douglass </a:t>
            </a:r>
            <a:r>
              <a:rPr lang="en-US" b="1" dirty="0" err="1">
                <a:solidFill>
                  <a:srgbClr val="002060"/>
                </a:solidFill>
              </a:rPr>
              <a:t>Howry</a:t>
            </a:r>
            <a:r>
              <a:rPr lang="en-US" b="1" dirty="0">
                <a:solidFill>
                  <a:srgbClr val="002060"/>
                </a:solidFill>
              </a:rPr>
              <a:t> </a:t>
            </a:r>
            <a:r>
              <a:rPr lang="en-US" b="1" dirty="0" smtClean="0">
                <a:solidFill>
                  <a:srgbClr val="002060"/>
                </a:solidFill>
              </a:rPr>
              <a:t> 1958</a:t>
            </a:r>
            <a:endParaRPr lang="en-US" b="1" dirty="0">
              <a:solidFill>
                <a:srgbClr val="002060"/>
              </a:solidFill>
            </a:endParaRPr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0666" y="4203750"/>
            <a:ext cx="1166204" cy="864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Gruppo 4"/>
          <p:cNvGrpSpPr/>
          <p:nvPr/>
        </p:nvGrpSpPr>
        <p:grpSpPr>
          <a:xfrm>
            <a:off x="80796" y="4221088"/>
            <a:ext cx="1965680" cy="2559894"/>
            <a:chOff x="4139952" y="1125230"/>
            <a:chExt cx="2289015" cy="2667565"/>
          </a:xfrm>
        </p:grpSpPr>
        <p:pic>
          <p:nvPicPr>
            <p:cNvPr id="6147" name="Picture 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39952" y="3562185"/>
              <a:ext cx="2289015" cy="230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150" name="Picture 6" descr="https://www.asum.com.au/wp-content/uploads/2015/08/112_contact-scanner-1969.jp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31311" y="1125230"/>
              <a:ext cx="1824865" cy="24331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3" name="Picture 2" descr="F:\Optical diagnostics course Folder\gatewayus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7888" y="3717032"/>
            <a:ext cx="1958228" cy="31572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4" name="Picture 2" descr="Healcerion Receives FDA Approval for Sonon 300L Handheld Ultrasound Device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3257" y="4221088"/>
            <a:ext cx="2667604" cy="2075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922" y="1114086"/>
            <a:ext cx="2165846" cy="2344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CasellaDiTesto 5"/>
          <p:cNvSpPr txBox="1"/>
          <p:nvPr/>
        </p:nvSpPr>
        <p:spPr>
          <a:xfrm>
            <a:off x="236316" y="3501008"/>
            <a:ext cx="2268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 smtClean="0">
                <a:solidFill>
                  <a:srgbClr val="002060"/>
                </a:solidFill>
              </a:rPr>
              <a:t>From the </a:t>
            </a:r>
            <a:r>
              <a:rPr lang="it-IT" b="1" dirty="0" err="1" smtClean="0">
                <a:solidFill>
                  <a:srgbClr val="002060"/>
                </a:solidFill>
              </a:rPr>
              <a:t>beginning</a:t>
            </a:r>
            <a:endParaRPr lang="it-IT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6980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FBA739-76D3-4746-8323-085BE56B3302}" type="slidenum">
              <a:rPr lang="en-US"/>
              <a:pPr>
                <a:defRPr/>
              </a:pPr>
              <a:t>10</a:t>
            </a:fld>
            <a:endParaRPr lang="en-US"/>
          </a:p>
        </p:txBody>
      </p:sp>
      <p:sp>
        <p:nvSpPr>
          <p:cNvPr id="1028" name="Rectangle 2"/>
          <p:cNvSpPr>
            <a:spLocks noGrp="1" noChangeArrowheads="1"/>
          </p:cNvSpPr>
          <p:nvPr>
            <p:ph type="title"/>
          </p:nvPr>
        </p:nvSpPr>
        <p:spPr>
          <a:xfrm>
            <a:off x="1366838" y="476250"/>
            <a:ext cx="6408737" cy="47625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IE" altLang="it-IT" sz="4000" smtClean="0"/>
              <a:t/>
            </a:r>
            <a:br>
              <a:rPr lang="en-IE" altLang="it-IT" sz="4000" smtClean="0"/>
            </a:br>
            <a:r>
              <a:rPr lang="en-IE" altLang="it-IT" b="1" smtClean="0">
                <a:solidFill>
                  <a:schemeClr val="accent2"/>
                </a:solidFill>
              </a:rPr>
              <a:t>Ultrasound Simulation</a:t>
            </a:r>
            <a:r>
              <a:rPr lang="en-IE" altLang="it-IT" sz="4000" smtClean="0"/>
              <a:t> </a:t>
            </a:r>
            <a:br>
              <a:rPr lang="en-IE" altLang="it-IT" sz="4000" smtClean="0"/>
            </a:br>
            <a:endParaRPr lang="en-US" altLang="it-IT" sz="4000" smtClean="0"/>
          </a:p>
        </p:txBody>
      </p:sp>
      <p:sp>
        <p:nvSpPr>
          <p:cNvPr id="1029" name="Text Box 4"/>
          <p:cNvSpPr txBox="1">
            <a:spLocks noChangeArrowheads="1"/>
          </p:cNvSpPr>
          <p:nvPr/>
        </p:nvSpPr>
        <p:spPr bwMode="auto">
          <a:xfrm>
            <a:off x="0" y="1484313"/>
            <a:ext cx="2916238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IE" altLang="it-IT" sz="2400">
                <a:latin typeface="Comic Sans MS" pitchFamily="66" charset="0"/>
              </a:rPr>
              <a:t>Different depths or densities produce different intensities</a:t>
            </a:r>
            <a:endParaRPr lang="en-US" altLang="it-IT" sz="2400">
              <a:latin typeface="Comic Sans MS" pitchFamily="66" charset="0"/>
            </a:endParaRPr>
          </a:p>
        </p:txBody>
      </p:sp>
      <p:sp>
        <p:nvSpPr>
          <p:cNvPr id="1030" name="Text Box 5"/>
          <p:cNvSpPr txBox="1">
            <a:spLocks noChangeArrowheads="1"/>
          </p:cNvSpPr>
          <p:nvPr/>
        </p:nvSpPr>
        <p:spPr bwMode="auto">
          <a:xfrm>
            <a:off x="1258888" y="3244850"/>
            <a:ext cx="10795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endParaRPr lang="en-GB" altLang="it-IT" sz="1800">
              <a:latin typeface="Comic Sans MS" pitchFamily="66" charset="0"/>
            </a:endParaRPr>
          </a:p>
        </p:txBody>
      </p:sp>
      <p:sp>
        <p:nvSpPr>
          <p:cNvPr id="1031" name="Line 6"/>
          <p:cNvSpPr>
            <a:spLocks noChangeShapeType="1"/>
          </p:cNvSpPr>
          <p:nvPr/>
        </p:nvSpPr>
        <p:spPr bwMode="auto">
          <a:xfrm rot="9836" flipV="1">
            <a:off x="1476375" y="4724400"/>
            <a:ext cx="1150938" cy="360363"/>
          </a:xfrm>
          <a:prstGeom prst="line">
            <a:avLst/>
          </a:prstGeom>
          <a:noFill/>
          <a:ln w="38100">
            <a:solidFill>
              <a:srgbClr val="FF3399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32" name="Line 8"/>
          <p:cNvSpPr>
            <a:spLocks noChangeShapeType="1"/>
          </p:cNvSpPr>
          <p:nvPr/>
        </p:nvSpPr>
        <p:spPr bwMode="auto">
          <a:xfrm rot="484232">
            <a:off x="1476375" y="5157788"/>
            <a:ext cx="1223963" cy="431800"/>
          </a:xfrm>
          <a:prstGeom prst="line">
            <a:avLst/>
          </a:prstGeom>
          <a:noFill/>
          <a:ln w="38100">
            <a:solidFill>
              <a:srgbClr val="FF3399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33" name="Text Box 9"/>
          <p:cNvSpPr txBox="1">
            <a:spLocks noChangeArrowheads="1"/>
          </p:cNvSpPr>
          <p:nvPr/>
        </p:nvSpPr>
        <p:spPr bwMode="auto">
          <a:xfrm>
            <a:off x="0" y="4868863"/>
            <a:ext cx="151288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IE" altLang="it-IT" sz="2000">
                <a:latin typeface="Comic Sans MS" pitchFamily="66" charset="0"/>
              </a:rPr>
              <a:t>boundaries</a:t>
            </a:r>
            <a:endParaRPr lang="en-US" altLang="it-IT" sz="2000">
              <a:latin typeface="Comic Sans MS" pitchFamily="66" charset="0"/>
            </a:endParaRPr>
          </a:p>
        </p:txBody>
      </p:sp>
      <p:sp>
        <p:nvSpPr>
          <p:cNvPr id="1034" name="Line 7"/>
          <p:cNvSpPr>
            <a:spLocks noChangeShapeType="1"/>
          </p:cNvSpPr>
          <p:nvPr/>
        </p:nvSpPr>
        <p:spPr bwMode="auto">
          <a:xfrm>
            <a:off x="1476375" y="5084763"/>
            <a:ext cx="1152525" cy="0"/>
          </a:xfrm>
          <a:prstGeom prst="line">
            <a:avLst/>
          </a:prstGeom>
          <a:noFill/>
          <a:ln w="38100">
            <a:solidFill>
              <a:srgbClr val="FF3399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  <p:controls>
      <mc:AlternateContent xmlns:mc="http://schemas.openxmlformats.org/markup-compatibility/2006">
        <mc:Choice xmlns:v="urn:schemas-microsoft-com:vml" Requires="v">
          <p:control spid="4100" name="ShockwaveFlash1" r:id="rId2" imgW="1828571" imgH="1828571"/>
        </mc:Choice>
        <mc:Fallback>
          <p:control name="ShockwaveFlash1" r:id="rId2" imgW="1828571" imgH="1828571">
            <p:pic>
              <p:nvPicPr>
                <p:cNvPr id="0" name="ShockwaveFlash1"/>
                <p:cNvPicPr preferRelativeResize="0">
                  <a:picLocks noChangeArrowheads="1" noChangeShapeType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700338" y="1268413"/>
                  <a:ext cx="6443662" cy="558958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91240B29-F687-4F45-9708-019B960494DF}">
                    <a14:hiddenLine xmlns:a14="http://schemas.microsoft.com/office/drawing/2010/main" w="9525">
                      <a:noFill/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3655406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4" descr="echo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23190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4" descr="echo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89337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4" descr="echo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08822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Freeform 2"/>
          <p:cNvSpPr>
            <a:spLocks/>
          </p:cNvSpPr>
          <p:nvPr/>
        </p:nvSpPr>
        <p:spPr bwMode="auto">
          <a:xfrm>
            <a:off x="1481138" y="2536825"/>
            <a:ext cx="1355725" cy="3592513"/>
          </a:xfrm>
          <a:custGeom>
            <a:avLst/>
            <a:gdLst>
              <a:gd name="T0" fmla="*/ 2147483647 w 854"/>
              <a:gd name="T1" fmla="*/ 2147483647 h 2126"/>
              <a:gd name="T2" fmla="*/ 2147483647 w 854"/>
              <a:gd name="T3" fmla="*/ 2147483647 h 2126"/>
              <a:gd name="T4" fmla="*/ 2147483647 w 854"/>
              <a:gd name="T5" fmla="*/ 2147483647 h 2126"/>
              <a:gd name="T6" fmla="*/ 2147483647 w 854"/>
              <a:gd name="T7" fmla="*/ 2147483647 h 2126"/>
              <a:gd name="T8" fmla="*/ 2147483647 w 854"/>
              <a:gd name="T9" fmla="*/ 2147483647 h 2126"/>
              <a:gd name="T10" fmla="*/ 2147483647 w 854"/>
              <a:gd name="T11" fmla="*/ 2147483647 h 2126"/>
              <a:gd name="T12" fmla="*/ 2147483647 w 854"/>
              <a:gd name="T13" fmla="*/ 2147483647 h 2126"/>
              <a:gd name="T14" fmla="*/ 2147483647 w 854"/>
              <a:gd name="T15" fmla="*/ 2147483647 h 2126"/>
              <a:gd name="T16" fmla="*/ 2147483647 w 854"/>
              <a:gd name="T17" fmla="*/ 2147483647 h 2126"/>
              <a:gd name="T18" fmla="*/ 2147483647 w 854"/>
              <a:gd name="T19" fmla="*/ 2147483647 h 2126"/>
              <a:gd name="T20" fmla="*/ 2147483647 w 854"/>
              <a:gd name="T21" fmla="*/ 2147483647 h 2126"/>
              <a:gd name="T22" fmla="*/ 0 w 854"/>
              <a:gd name="T23" fmla="*/ 2147483647 h 2126"/>
              <a:gd name="T24" fmla="*/ 2147483647 w 854"/>
              <a:gd name="T25" fmla="*/ 2147483647 h 2126"/>
              <a:gd name="T26" fmla="*/ 2147483647 w 854"/>
              <a:gd name="T27" fmla="*/ 2147483647 h 2126"/>
              <a:gd name="T28" fmla="*/ 2147483647 w 854"/>
              <a:gd name="T29" fmla="*/ 2147483647 h 2126"/>
              <a:gd name="T30" fmla="*/ 2147483647 w 854"/>
              <a:gd name="T31" fmla="*/ 2147483647 h 2126"/>
              <a:gd name="T32" fmla="*/ 2147483647 w 854"/>
              <a:gd name="T33" fmla="*/ 2147483647 h 2126"/>
              <a:gd name="T34" fmla="*/ 2147483647 w 854"/>
              <a:gd name="T35" fmla="*/ 2147483647 h 2126"/>
              <a:gd name="T36" fmla="*/ 2147483647 w 854"/>
              <a:gd name="T37" fmla="*/ 2147483647 h 2126"/>
              <a:gd name="T38" fmla="*/ 2147483647 w 854"/>
              <a:gd name="T39" fmla="*/ 2147483647 h 2126"/>
              <a:gd name="T40" fmla="*/ 2147483647 w 854"/>
              <a:gd name="T41" fmla="*/ 2147483647 h 2126"/>
              <a:gd name="T42" fmla="*/ 2147483647 w 854"/>
              <a:gd name="T43" fmla="*/ 2147483647 h 2126"/>
              <a:gd name="T44" fmla="*/ 2147483647 w 854"/>
              <a:gd name="T45" fmla="*/ 2147483647 h 2126"/>
              <a:gd name="T46" fmla="*/ 2147483647 w 854"/>
              <a:gd name="T47" fmla="*/ 2147483647 h 2126"/>
              <a:gd name="T48" fmla="*/ 2147483647 w 854"/>
              <a:gd name="T49" fmla="*/ 2147483647 h 212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0" t="0" r="r" b="b"/>
            <a:pathLst>
              <a:path w="854" h="2126">
                <a:moveTo>
                  <a:pt x="90" y="110"/>
                </a:moveTo>
                <a:cubicBezTo>
                  <a:pt x="102" y="147"/>
                  <a:pt x="125" y="166"/>
                  <a:pt x="144" y="200"/>
                </a:cubicBezTo>
                <a:cubicBezTo>
                  <a:pt x="152" y="214"/>
                  <a:pt x="154" y="231"/>
                  <a:pt x="162" y="245"/>
                </a:cubicBezTo>
                <a:cubicBezTo>
                  <a:pt x="169" y="258"/>
                  <a:pt x="200" y="291"/>
                  <a:pt x="207" y="308"/>
                </a:cubicBezTo>
                <a:cubicBezTo>
                  <a:pt x="222" y="341"/>
                  <a:pt x="235" y="401"/>
                  <a:pt x="243" y="434"/>
                </a:cubicBezTo>
                <a:cubicBezTo>
                  <a:pt x="256" y="484"/>
                  <a:pt x="275" y="527"/>
                  <a:pt x="288" y="578"/>
                </a:cubicBezTo>
                <a:cubicBezTo>
                  <a:pt x="291" y="590"/>
                  <a:pt x="297" y="614"/>
                  <a:pt x="297" y="614"/>
                </a:cubicBezTo>
                <a:cubicBezTo>
                  <a:pt x="303" y="677"/>
                  <a:pt x="309" y="740"/>
                  <a:pt x="315" y="803"/>
                </a:cubicBezTo>
                <a:cubicBezTo>
                  <a:pt x="318" y="839"/>
                  <a:pt x="324" y="911"/>
                  <a:pt x="324" y="911"/>
                </a:cubicBezTo>
                <a:cubicBezTo>
                  <a:pt x="318" y="1166"/>
                  <a:pt x="330" y="1431"/>
                  <a:pt x="225" y="1667"/>
                </a:cubicBezTo>
                <a:cubicBezTo>
                  <a:pt x="199" y="1726"/>
                  <a:pt x="185" y="1790"/>
                  <a:pt x="153" y="1847"/>
                </a:cubicBezTo>
                <a:cubicBezTo>
                  <a:pt x="110" y="1924"/>
                  <a:pt x="48" y="1983"/>
                  <a:pt x="0" y="2054"/>
                </a:cubicBezTo>
                <a:cubicBezTo>
                  <a:pt x="66" y="2057"/>
                  <a:pt x="132" y="2058"/>
                  <a:pt x="198" y="2063"/>
                </a:cubicBezTo>
                <a:cubicBezTo>
                  <a:pt x="293" y="2070"/>
                  <a:pt x="384" y="2107"/>
                  <a:pt x="477" y="2126"/>
                </a:cubicBezTo>
                <a:cubicBezTo>
                  <a:pt x="527" y="2109"/>
                  <a:pt x="601" y="2054"/>
                  <a:pt x="639" y="2009"/>
                </a:cubicBezTo>
                <a:cubicBezTo>
                  <a:pt x="677" y="1964"/>
                  <a:pt x="634" y="1997"/>
                  <a:pt x="684" y="1964"/>
                </a:cubicBezTo>
                <a:cubicBezTo>
                  <a:pt x="788" y="1808"/>
                  <a:pt x="826" y="1599"/>
                  <a:pt x="846" y="1415"/>
                </a:cubicBezTo>
                <a:cubicBezTo>
                  <a:pt x="843" y="1329"/>
                  <a:pt x="854" y="989"/>
                  <a:pt x="801" y="884"/>
                </a:cubicBezTo>
                <a:cubicBezTo>
                  <a:pt x="786" y="810"/>
                  <a:pt x="766" y="694"/>
                  <a:pt x="729" y="632"/>
                </a:cubicBezTo>
                <a:cubicBezTo>
                  <a:pt x="704" y="590"/>
                  <a:pt x="699" y="588"/>
                  <a:pt x="684" y="542"/>
                </a:cubicBezTo>
                <a:cubicBezTo>
                  <a:pt x="650" y="441"/>
                  <a:pt x="618" y="334"/>
                  <a:pt x="576" y="236"/>
                </a:cubicBezTo>
                <a:cubicBezTo>
                  <a:pt x="554" y="185"/>
                  <a:pt x="526" y="139"/>
                  <a:pt x="495" y="92"/>
                </a:cubicBezTo>
                <a:cubicBezTo>
                  <a:pt x="489" y="83"/>
                  <a:pt x="487" y="68"/>
                  <a:pt x="477" y="65"/>
                </a:cubicBezTo>
                <a:cubicBezTo>
                  <a:pt x="421" y="51"/>
                  <a:pt x="363" y="46"/>
                  <a:pt x="306" y="38"/>
                </a:cubicBezTo>
                <a:cubicBezTo>
                  <a:pt x="294" y="39"/>
                  <a:pt x="17" y="0"/>
                  <a:pt x="90" y="110"/>
                </a:cubicBez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>
              <a:latin typeface="Trebuchet MS" panose="020B0603020202020204" pitchFamily="34" charset="0"/>
            </a:endParaRPr>
          </a:p>
        </p:txBody>
      </p:sp>
      <p:sp>
        <p:nvSpPr>
          <p:cNvPr id="16387" name="Freeform 3"/>
          <p:cNvSpPr>
            <a:spLocks/>
          </p:cNvSpPr>
          <p:nvPr/>
        </p:nvSpPr>
        <p:spPr bwMode="auto">
          <a:xfrm>
            <a:off x="976313" y="2544763"/>
            <a:ext cx="1157287" cy="3451225"/>
          </a:xfrm>
          <a:custGeom>
            <a:avLst/>
            <a:gdLst>
              <a:gd name="T0" fmla="*/ 2147483647 w 729"/>
              <a:gd name="T1" fmla="*/ 2147483647 h 2069"/>
              <a:gd name="T2" fmla="*/ 2147483647 w 729"/>
              <a:gd name="T3" fmla="*/ 2147483647 h 2069"/>
              <a:gd name="T4" fmla="*/ 2147483647 w 729"/>
              <a:gd name="T5" fmla="*/ 2147483647 h 2069"/>
              <a:gd name="T6" fmla="*/ 2147483647 w 729"/>
              <a:gd name="T7" fmla="*/ 2147483647 h 2069"/>
              <a:gd name="T8" fmla="*/ 2147483647 w 729"/>
              <a:gd name="T9" fmla="*/ 2147483647 h 2069"/>
              <a:gd name="T10" fmla="*/ 2147483647 w 729"/>
              <a:gd name="T11" fmla="*/ 2147483647 h 2069"/>
              <a:gd name="T12" fmla="*/ 2147483647 w 729"/>
              <a:gd name="T13" fmla="*/ 2147483647 h 2069"/>
              <a:gd name="T14" fmla="*/ 2147483647 w 729"/>
              <a:gd name="T15" fmla="*/ 2147483647 h 2069"/>
              <a:gd name="T16" fmla="*/ 2147483647 w 729"/>
              <a:gd name="T17" fmla="*/ 2147483647 h 2069"/>
              <a:gd name="T18" fmla="*/ 2147483647 w 729"/>
              <a:gd name="T19" fmla="*/ 2147483647 h 2069"/>
              <a:gd name="T20" fmla="*/ 0 w 729"/>
              <a:gd name="T21" fmla="*/ 2147483647 h 2069"/>
              <a:gd name="T22" fmla="*/ 2147483647 w 729"/>
              <a:gd name="T23" fmla="*/ 2147483647 h 2069"/>
              <a:gd name="T24" fmla="*/ 2147483647 w 729"/>
              <a:gd name="T25" fmla="*/ 2147483647 h 2069"/>
              <a:gd name="T26" fmla="*/ 2147483647 w 729"/>
              <a:gd name="T27" fmla="*/ 2147483647 h 2069"/>
              <a:gd name="T28" fmla="*/ 2147483647 w 729"/>
              <a:gd name="T29" fmla="*/ 2147483647 h 2069"/>
              <a:gd name="T30" fmla="*/ 2147483647 w 729"/>
              <a:gd name="T31" fmla="*/ 2147483647 h 2069"/>
              <a:gd name="T32" fmla="*/ 2147483647 w 729"/>
              <a:gd name="T33" fmla="*/ 2147483647 h 2069"/>
              <a:gd name="T34" fmla="*/ 2147483647 w 729"/>
              <a:gd name="T35" fmla="*/ 2147483647 h 2069"/>
              <a:gd name="T36" fmla="*/ 2147483647 w 729"/>
              <a:gd name="T37" fmla="*/ 2147483647 h 2069"/>
              <a:gd name="T38" fmla="*/ 2147483647 w 729"/>
              <a:gd name="T39" fmla="*/ 2147483647 h 2069"/>
              <a:gd name="T40" fmla="*/ 2147483647 w 729"/>
              <a:gd name="T41" fmla="*/ 2147483647 h 2069"/>
              <a:gd name="T42" fmla="*/ 2147483647 w 729"/>
              <a:gd name="T43" fmla="*/ 2147483647 h 2069"/>
              <a:gd name="T44" fmla="*/ 2147483647 w 729"/>
              <a:gd name="T45" fmla="*/ 2147483647 h 2069"/>
              <a:gd name="T46" fmla="*/ 2147483647 w 729"/>
              <a:gd name="T47" fmla="*/ 2147483647 h 2069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</a:gdLst>
            <a:ahLst/>
            <a:cxnLst>
              <a:cxn ang="T48">
                <a:pos x="T0" y="T1"/>
              </a:cxn>
              <a:cxn ang="T49">
                <a:pos x="T2" y="T3"/>
              </a:cxn>
              <a:cxn ang="T50">
                <a:pos x="T4" y="T5"/>
              </a:cxn>
              <a:cxn ang="T51">
                <a:pos x="T6" y="T7"/>
              </a:cxn>
              <a:cxn ang="T52">
                <a:pos x="T8" y="T9"/>
              </a:cxn>
              <a:cxn ang="T53">
                <a:pos x="T10" y="T11"/>
              </a:cxn>
              <a:cxn ang="T54">
                <a:pos x="T12" y="T13"/>
              </a:cxn>
              <a:cxn ang="T55">
                <a:pos x="T14" y="T15"/>
              </a:cxn>
              <a:cxn ang="T56">
                <a:pos x="T16" y="T17"/>
              </a:cxn>
              <a:cxn ang="T57">
                <a:pos x="T18" y="T19"/>
              </a:cxn>
              <a:cxn ang="T58">
                <a:pos x="T20" y="T21"/>
              </a:cxn>
              <a:cxn ang="T59">
                <a:pos x="T22" y="T23"/>
              </a:cxn>
              <a:cxn ang="T60">
                <a:pos x="T24" y="T25"/>
              </a:cxn>
              <a:cxn ang="T61">
                <a:pos x="T26" y="T27"/>
              </a:cxn>
              <a:cxn ang="T62">
                <a:pos x="T28" y="T29"/>
              </a:cxn>
              <a:cxn ang="T63">
                <a:pos x="T30" y="T31"/>
              </a:cxn>
              <a:cxn ang="T64">
                <a:pos x="T32" y="T33"/>
              </a:cxn>
              <a:cxn ang="T65">
                <a:pos x="T34" y="T35"/>
              </a:cxn>
              <a:cxn ang="T66">
                <a:pos x="T36" y="T37"/>
              </a:cxn>
              <a:cxn ang="T67">
                <a:pos x="T38" y="T39"/>
              </a:cxn>
              <a:cxn ang="T68">
                <a:pos x="T40" y="T41"/>
              </a:cxn>
              <a:cxn ang="T69">
                <a:pos x="T42" y="T43"/>
              </a:cxn>
              <a:cxn ang="T70">
                <a:pos x="T44" y="T45"/>
              </a:cxn>
              <a:cxn ang="T71">
                <a:pos x="T46" y="T47"/>
              </a:cxn>
            </a:cxnLst>
            <a:rect l="0" t="0" r="r" b="b"/>
            <a:pathLst>
              <a:path w="729" h="2069">
                <a:moveTo>
                  <a:pt x="450" y="63"/>
                </a:moveTo>
                <a:cubicBezTo>
                  <a:pt x="472" y="129"/>
                  <a:pt x="473" y="99"/>
                  <a:pt x="459" y="153"/>
                </a:cubicBezTo>
                <a:cubicBezTo>
                  <a:pt x="509" y="186"/>
                  <a:pt x="532" y="237"/>
                  <a:pt x="558" y="288"/>
                </a:cubicBezTo>
                <a:cubicBezTo>
                  <a:pt x="646" y="464"/>
                  <a:pt x="669" y="652"/>
                  <a:pt x="693" y="846"/>
                </a:cubicBezTo>
                <a:cubicBezTo>
                  <a:pt x="700" y="904"/>
                  <a:pt x="718" y="960"/>
                  <a:pt x="729" y="1017"/>
                </a:cubicBezTo>
                <a:cubicBezTo>
                  <a:pt x="714" y="1262"/>
                  <a:pt x="681" y="1504"/>
                  <a:pt x="603" y="1737"/>
                </a:cubicBezTo>
                <a:cubicBezTo>
                  <a:pt x="596" y="1758"/>
                  <a:pt x="562" y="1839"/>
                  <a:pt x="558" y="1845"/>
                </a:cubicBezTo>
                <a:cubicBezTo>
                  <a:pt x="542" y="1870"/>
                  <a:pt x="497" y="1921"/>
                  <a:pt x="486" y="1953"/>
                </a:cubicBezTo>
                <a:cubicBezTo>
                  <a:pt x="469" y="2005"/>
                  <a:pt x="489" y="1956"/>
                  <a:pt x="450" y="2007"/>
                </a:cubicBezTo>
                <a:cubicBezTo>
                  <a:pt x="437" y="2024"/>
                  <a:pt x="414" y="2061"/>
                  <a:pt x="414" y="2061"/>
                </a:cubicBezTo>
                <a:cubicBezTo>
                  <a:pt x="255" y="2057"/>
                  <a:pt x="140" y="2069"/>
                  <a:pt x="0" y="2034"/>
                </a:cubicBezTo>
                <a:cubicBezTo>
                  <a:pt x="19" y="2005"/>
                  <a:pt x="46" y="1984"/>
                  <a:pt x="63" y="1953"/>
                </a:cubicBezTo>
                <a:cubicBezTo>
                  <a:pt x="124" y="1843"/>
                  <a:pt x="132" y="1735"/>
                  <a:pt x="144" y="1611"/>
                </a:cubicBezTo>
                <a:cubicBezTo>
                  <a:pt x="149" y="1557"/>
                  <a:pt x="151" y="1502"/>
                  <a:pt x="162" y="1449"/>
                </a:cubicBezTo>
                <a:cubicBezTo>
                  <a:pt x="168" y="1419"/>
                  <a:pt x="180" y="1359"/>
                  <a:pt x="180" y="1359"/>
                </a:cubicBezTo>
                <a:cubicBezTo>
                  <a:pt x="175" y="1110"/>
                  <a:pt x="190" y="813"/>
                  <a:pt x="144" y="558"/>
                </a:cubicBezTo>
                <a:cubicBezTo>
                  <a:pt x="126" y="457"/>
                  <a:pt x="97" y="361"/>
                  <a:pt x="72" y="261"/>
                </a:cubicBezTo>
                <a:cubicBezTo>
                  <a:pt x="64" y="228"/>
                  <a:pt x="53" y="195"/>
                  <a:pt x="45" y="162"/>
                </a:cubicBezTo>
                <a:cubicBezTo>
                  <a:pt x="42" y="150"/>
                  <a:pt x="36" y="126"/>
                  <a:pt x="36" y="126"/>
                </a:cubicBezTo>
                <a:cubicBezTo>
                  <a:pt x="39" y="111"/>
                  <a:pt x="30" y="84"/>
                  <a:pt x="45" y="81"/>
                </a:cubicBezTo>
                <a:cubicBezTo>
                  <a:pt x="130" y="61"/>
                  <a:pt x="306" y="63"/>
                  <a:pt x="306" y="63"/>
                </a:cubicBezTo>
                <a:cubicBezTo>
                  <a:pt x="333" y="54"/>
                  <a:pt x="363" y="52"/>
                  <a:pt x="387" y="36"/>
                </a:cubicBezTo>
                <a:cubicBezTo>
                  <a:pt x="422" y="13"/>
                  <a:pt x="404" y="21"/>
                  <a:pt x="441" y="9"/>
                </a:cubicBezTo>
                <a:cubicBezTo>
                  <a:pt x="519" y="22"/>
                  <a:pt x="495" y="0"/>
                  <a:pt x="495" y="90"/>
                </a:cubicBezTo>
              </a:path>
            </a:pathLst>
          </a:custGeom>
          <a:solidFill>
            <a:srgbClr val="FF33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>
              <a:latin typeface="Trebuchet MS" panose="020B0603020202020204" pitchFamily="34" charset="0"/>
            </a:endParaRPr>
          </a:p>
        </p:txBody>
      </p:sp>
      <p:sp>
        <p:nvSpPr>
          <p:cNvPr id="16388" name="AutoShape 4"/>
          <p:cNvSpPr>
            <a:spLocks noChangeArrowheads="1"/>
          </p:cNvSpPr>
          <p:nvPr/>
        </p:nvSpPr>
        <p:spPr bwMode="auto">
          <a:xfrm rot="-925755">
            <a:off x="1938338" y="2935288"/>
            <a:ext cx="2286000" cy="200025"/>
          </a:xfrm>
          <a:prstGeom prst="leftArrow">
            <a:avLst>
              <a:gd name="adj1" fmla="val 50000"/>
              <a:gd name="adj2" fmla="val 285714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Char char="l"/>
              <a:defRPr sz="31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sz="2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sz="2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it-IT" altLang="en-US" sz="1800">
              <a:latin typeface="Trebuchet MS" panose="020B0603020202020204" pitchFamily="34" charset="0"/>
            </a:endParaRPr>
          </a:p>
        </p:txBody>
      </p:sp>
      <p:sp>
        <p:nvSpPr>
          <p:cNvPr id="16389" name="AutoShape 5"/>
          <p:cNvSpPr>
            <a:spLocks noChangeArrowheads="1"/>
          </p:cNvSpPr>
          <p:nvPr/>
        </p:nvSpPr>
        <p:spPr bwMode="auto">
          <a:xfrm rot="-10317273">
            <a:off x="1985963" y="3430588"/>
            <a:ext cx="2286000" cy="200025"/>
          </a:xfrm>
          <a:prstGeom prst="leftArrow">
            <a:avLst>
              <a:gd name="adj1" fmla="val 50000"/>
              <a:gd name="adj2" fmla="val 285714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Char char="l"/>
              <a:defRPr sz="31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sz="2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sz="2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it-IT" altLang="en-US" sz="1800">
              <a:latin typeface="Trebuchet MS" panose="020B0603020202020204" pitchFamily="34" charset="0"/>
            </a:endParaRPr>
          </a:p>
        </p:txBody>
      </p:sp>
      <p:sp>
        <p:nvSpPr>
          <p:cNvPr id="16390" name="Text Box 6"/>
          <p:cNvSpPr txBox="1">
            <a:spLocks noChangeArrowheads="1"/>
          </p:cNvSpPr>
          <p:nvPr/>
        </p:nvSpPr>
        <p:spPr bwMode="auto">
          <a:xfrm>
            <a:off x="4329113" y="2803525"/>
            <a:ext cx="44196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Char char="l"/>
              <a:defRPr sz="31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sz="2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sz="2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it-IT" altLang="en-US" sz="1800">
                <a:latin typeface="Trebuchet MS" panose="020B0603020202020204" pitchFamily="34" charset="0"/>
              </a:rPr>
              <a:t>Specular (vessels, cardiac cavity, epicardium)</a:t>
            </a:r>
            <a:endParaRPr lang="en-GB" altLang="en-US" sz="1800">
              <a:latin typeface="Trebuchet MS" panose="020B0603020202020204" pitchFamily="34" charset="0"/>
            </a:endParaRPr>
          </a:p>
        </p:txBody>
      </p:sp>
      <p:sp>
        <p:nvSpPr>
          <p:cNvPr id="16391" name="AutoShape 7"/>
          <p:cNvSpPr>
            <a:spLocks noChangeArrowheads="1"/>
          </p:cNvSpPr>
          <p:nvPr/>
        </p:nvSpPr>
        <p:spPr bwMode="auto">
          <a:xfrm rot="-925755">
            <a:off x="1970088" y="4570413"/>
            <a:ext cx="2286000" cy="200025"/>
          </a:xfrm>
          <a:prstGeom prst="leftArrow">
            <a:avLst>
              <a:gd name="adj1" fmla="val 50000"/>
              <a:gd name="adj2" fmla="val 285714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Char char="l"/>
              <a:defRPr sz="31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sz="2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sz="2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it-IT" altLang="en-US" sz="1800">
              <a:latin typeface="Trebuchet MS" panose="020B0603020202020204" pitchFamily="34" charset="0"/>
            </a:endParaRPr>
          </a:p>
        </p:txBody>
      </p:sp>
      <p:grpSp>
        <p:nvGrpSpPr>
          <p:cNvPr id="16392" name="Group 8"/>
          <p:cNvGrpSpPr>
            <a:grpSpLocks/>
          </p:cNvGrpSpPr>
          <p:nvPr/>
        </p:nvGrpSpPr>
        <p:grpSpPr bwMode="auto">
          <a:xfrm>
            <a:off x="1662113" y="4665663"/>
            <a:ext cx="704850" cy="612775"/>
            <a:chOff x="1047" y="2939"/>
            <a:chExt cx="444" cy="386"/>
          </a:xfrm>
        </p:grpSpPr>
        <p:sp>
          <p:nvSpPr>
            <p:cNvPr id="16396" name="Line 9"/>
            <p:cNvSpPr>
              <a:spLocks noChangeShapeType="1"/>
            </p:cNvSpPr>
            <p:nvPr/>
          </p:nvSpPr>
          <p:spPr bwMode="auto">
            <a:xfrm flipH="1" flipV="1">
              <a:off x="1086" y="2990"/>
              <a:ext cx="192" cy="12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it-IT">
                <a:latin typeface="Trebuchet MS" panose="020B0603020202020204" pitchFamily="34" charset="0"/>
              </a:endParaRPr>
            </a:p>
          </p:txBody>
        </p:sp>
        <p:sp>
          <p:nvSpPr>
            <p:cNvPr id="16397" name="Line 10"/>
            <p:cNvSpPr>
              <a:spLocks noChangeShapeType="1"/>
            </p:cNvSpPr>
            <p:nvPr/>
          </p:nvSpPr>
          <p:spPr bwMode="auto">
            <a:xfrm flipH="1">
              <a:off x="1047" y="3125"/>
              <a:ext cx="240" cy="4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it-IT">
                <a:latin typeface="Trebuchet MS" panose="020B0603020202020204" pitchFamily="34" charset="0"/>
              </a:endParaRPr>
            </a:p>
          </p:txBody>
        </p:sp>
        <p:sp>
          <p:nvSpPr>
            <p:cNvPr id="16398" name="Line 11"/>
            <p:cNvSpPr>
              <a:spLocks noChangeShapeType="1"/>
            </p:cNvSpPr>
            <p:nvPr/>
          </p:nvSpPr>
          <p:spPr bwMode="auto">
            <a:xfrm flipH="1">
              <a:off x="1143" y="3131"/>
              <a:ext cx="144" cy="8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it-IT">
                <a:latin typeface="Trebuchet MS" panose="020B0603020202020204" pitchFamily="34" charset="0"/>
              </a:endParaRPr>
            </a:p>
          </p:txBody>
        </p:sp>
        <p:sp>
          <p:nvSpPr>
            <p:cNvPr id="16399" name="Line 12"/>
            <p:cNvSpPr>
              <a:spLocks noChangeShapeType="1"/>
            </p:cNvSpPr>
            <p:nvPr/>
          </p:nvSpPr>
          <p:spPr bwMode="auto">
            <a:xfrm flipH="1">
              <a:off x="1194" y="3140"/>
              <a:ext cx="96" cy="167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it-IT">
                <a:latin typeface="Trebuchet MS" panose="020B0603020202020204" pitchFamily="34" charset="0"/>
              </a:endParaRPr>
            </a:p>
          </p:txBody>
        </p:sp>
        <p:sp>
          <p:nvSpPr>
            <p:cNvPr id="16400" name="Line 13"/>
            <p:cNvSpPr>
              <a:spLocks noChangeShapeType="1"/>
            </p:cNvSpPr>
            <p:nvPr/>
          </p:nvSpPr>
          <p:spPr bwMode="auto">
            <a:xfrm>
              <a:off x="1281" y="3116"/>
              <a:ext cx="96" cy="209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it-IT">
                <a:latin typeface="Trebuchet MS" panose="020B0603020202020204" pitchFamily="34" charset="0"/>
              </a:endParaRPr>
            </a:p>
          </p:txBody>
        </p:sp>
        <p:sp>
          <p:nvSpPr>
            <p:cNvPr id="16401" name="Line 14"/>
            <p:cNvSpPr>
              <a:spLocks noChangeShapeType="1"/>
            </p:cNvSpPr>
            <p:nvPr/>
          </p:nvSpPr>
          <p:spPr bwMode="auto">
            <a:xfrm>
              <a:off x="1299" y="3140"/>
              <a:ext cx="192" cy="8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it-IT">
                <a:latin typeface="Trebuchet MS" panose="020B0603020202020204" pitchFamily="34" charset="0"/>
              </a:endParaRPr>
            </a:p>
          </p:txBody>
        </p:sp>
        <p:sp>
          <p:nvSpPr>
            <p:cNvPr id="16402" name="Line 15"/>
            <p:cNvSpPr>
              <a:spLocks noChangeShapeType="1"/>
            </p:cNvSpPr>
            <p:nvPr/>
          </p:nvSpPr>
          <p:spPr bwMode="auto">
            <a:xfrm flipV="1">
              <a:off x="1299" y="2948"/>
              <a:ext cx="96" cy="16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it-IT">
                <a:latin typeface="Trebuchet MS" panose="020B0603020202020204" pitchFamily="34" charset="0"/>
              </a:endParaRPr>
            </a:p>
          </p:txBody>
        </p:sp>
        <p:sp>
          <p:nvSpPr>
            <p:cNvPr id="16403" name="Line 16"/>
            <p:cNvSpPr>
              <a:spLocks noChangeShapeType="1"/>
            </p:cNvSpPr>
            <p:nvPr/>
          </p:nvSpPr>
          <p:spPr bwMode="auto">
            <a:xfrm flipH="1" flipV="1">
              <a:off x="1194" y="2939"/>
              <a:ext cx="96" cy="16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it-IT">
                <a:latin typeface="Trebuchet MS" panose="020B0603020202020204" pitchFamily="34" charset="0"/>
              </a:endParaRPr>
            </a:p>
          </p:txBody>
        </p:sp>
      </p:grpSp>
      <p:sp>
        <p:nvSpPr>
          <p:cNvPr id="16393" name="Text Box 17"/>
          <p:cNvSpPr txBox="1">
            <a:spLocks noChangeArrowheads="1"/>
          </p:cNvSpPr>
          <p:nvPr/>
        </p:nvSpPr>
        <p:spPr bwMode="auto">
          <a:xfrm>
            <a:off x="4362450" y="4732338"/>
            <a:ext cx="44450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Char char="l"/>
              <a:defRPr sz="31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sz="2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sz="2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it-IT" altLang="en-US" sz="1800">
                <a:latin typeface="Trebuchet MS" panose="020B0603020202020204" pitchFamily="34" charset="0"/>
              </a:rPr>
              <a:t>Scattering (capillars, myocardial fiber,…)</a:t>
            </a:r>
            <a:endParaRPr lang="en-GB" altLang="en-US" sz="1800">
              <a:latin typeface="Trebuchet MS" panose="020B0603020202020204" pitchFamily="34" charset="0"/>
            </a:endParaRPr>
          </a:p>
        </p:txBody>
      </p:sp>
      <p:sp>
        <p:nvSpPr>
          <p:cNvPr id="16394" name="Rectangle 18" descr="Large confetti"/>
          <p:cNvSpPr>
            <a:spLocks noChangeArrowheads="1"/>
          </p:cNvSpPr>
          <p:nvPr/>
        </p:nvSpPr>
        <p:spPr bwMode="auto">
          <a:xfrm>
            <a:off x="611188" y="476250"/>
            <a:ext cx="8281987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pattFill prst="lgConfetti">
                  <a:fgClr>
                    <a:schemeClr val="accent2"/>
                  </a:fgClr>
                  <a:bgClr>
                    <a:schemeClr val="folHlink"/>
                  </a:bgClr>
                </a:patt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Char char="l"/>
              <a:defRPr sz="31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sz="2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sz="2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it-IT" altLang="en-US" sz="4000">
                <a:latin typeface="Trebuchet MS" panose="020B0603020202020204" pitchFamily="34" charset="0"/>
              </a:rPr>
              <a:t>Ultrasound-tissue interaction</a:t>
            </a:r>
            <a:endParaRPr lang="en-GB" altLang="en-US" sz="4000">
              <a:latin typeface="Trebuchet MS" panose="020B0603020202020204" pitchFamily="34" charset="0"/>
            </a:endParaRPr>
          </a:p>
        </p:txBody>
      </p:sp>
      <p:sp>
        <p:nvSpPr>
          <p:cNvPr id="16395" name="Text Box 19"/>
          <p:cNvSpPr txBox="1">
            <a:spLocks noChangeArrowheads="1"/>
          </p:cNvSpPr>
          <p:nvPr/>
        </p:nvSpPr>
        <p:spPr bwMode="auto">
          <a:xfrm>
            <a:off x="900113" y="1681163"/>
            <a:ext cx="7086600" cy="549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Char char="l"/>
              <a:defRPr sz="31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sz="2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sz="2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3000">
                <a:latin typeface="Trebuchet MS" panose="020B0603020202020204" pitchFamily="34" charset="0"/>
              </a:rPr>
              <a:t>Specular vs scattering</a:t>
            </a:r>
          </a:p>
        </p:txBody>
      </p:sp>
    </p:spTree>
    <p:extLst>
      <p:ext uri="{BB962C8B-B14F-4D97-AF65-F5344CB8AC3E}">
        <p14:creationId xmlns:p14="http://schemas.microsoft.com/office/powerpoint/2010/main" val="312898039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331640" y="1124744"/>
            <a:ext cx="6408712" cy="1944216"/>
          </a:xfrm>
        </p:spPr>
        <p:txBody>
          <a:bodyPr>
            <a:normAutofit/>
          </a:bodyPr>
          <a:lstStyle/>
          <a:p>
            <a:pPr eaLnBrk="1" hangingPunct="1"/>
            <a:endParaRPr lang="en-US" altLang="it-IT" sz="2400" dirty="0" smtClean="0">
              <a:latin typeface="Trebuchet MS" pitchFamily="34" charset="0"/>
            </a:endParaRPr>
          </a:p>
          <a:p>
            <a:pPr marL="95250" indent="-95250" eaLnBrk="1" hangingPunct="1">
              <a:buFontTx/>
              <a:buNone/>
            </a:pPr>
            <a:r>
              <a:rPr lang="en-US" altLang="it-IT" dirty="0" smtClean="0">
                <a:latin typeface="Trebuchet MS" pitchFamily="34" charset="0"/>
              </a:rPr>
              <a:t>Strong reflections = white dots</a:t>
            </a:r>
          </a:p>
          <a:p>
            <a:pPr eaLnBrk="1" hangingPunct="1">
              <a:buFontTx/>
              <a:buNone/>
            </a:pPr>
            <a:r>
              <a:rPr lang="en-US" altLang="it-IT" dirty="0" smtClean="0">
                <a:latin typeface="Trebuchet MS" pitchFamily="34" charset="0"/>
              </a:rPr>
              <a:t>Weaker reflections = grey dots </a:t>
            </a:r>
          </a:p>
        </p:txBody>
      </p:sp>
      <p:pic>
        <p:nvPicPr>
          <p:cNvPr id="17411" name="Picture 9" descr="09_liv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000" r="16959" b="14958"/>
          <a:stretch>
            <a:fillRect/>
          </a:stretch>
        </p:blipFill>
        <p:spPr bwMode="auto">
          <a:xfrm>
            <a:off x="2915816" y="3140968"/>
            <a:ext cx="3744913" cy="3240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2" name="Rectangle 12"/>
          <p:cNvSpPr>
            <a:spLocks noGrp="1" noChangeArrowheads="1"/>
          </p:cNvSpPr>
          <p:nvPr>
            <p:ph type="title"/>
          </p:nvPr>
        </p:nvSpPr>
        <p:spPr>
          <a:xfrm>
            <a:off x="827584" y="4952"/>
            <a:ext cx="7772400" cy="1223962"/>
          </a:xfrm>
          <a:noFill/>
        </p:spPr>
        <p:txBody>
          <a:bodyPr lIns="92075" tIns="46038" rIns="92075" bIns="46038"/>
          <a:lstStyle/>
          <a:p>
            <a:pPr eaLnBrk="1" hangingPunct="1"/>
            <a:r>
              <a:rPr lang="en-US" altLang="it-IT" dirty="0" smtClean="0">
                <a:latin typeface="Trebuchet MS" pitchFamily="34" charset="0"/>
              </a:rPr>
              <a:t>Reflected Echo’s</a:t>
            </a:r>
          </a:p>
        </p:txBody>
      </p:sp>
    </p:spTree>
    <p:extLst>
      <p:ext uri="{BB962C8B-B14F-4D97-AF65-F5344CB8AC3E}">
        <p14:creationId xmlns:p14="http://schemas.microsoft.com/office/powerpoint/2010/main" val="1538418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12730"/>
            <a:ext cx="8641581" cy="63126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411" name="Rectangle 3"/>
          <p:cNvSpPr>
            <a:spLocks noChangeArrowheads="1"/>
          </p:cNvSpPr>
          <p:nvPr/>
        </p:nvSpPr>
        <p:spPr bwMode="auto">
          <a:xfrm>
            <a:off x="1547813" y="765175"/>
            <a:ext cx="6624637" cy="4968875"/>
          </a:xfrm>
          <a:prstGeom prst="rect">
            <a:avLst/>
          </a:prstGeom>
          <a:noFill/>
          <a:ln w="28575">
            <a:solidFill>
              <a:schemeClr val="bg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Char char="l"/>
              <a:defRPr sz="31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sz="2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sz="2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it-IT" altLang="en-US" sz="1800"/>
          </a:p>
        </p:txBody>
      </p:sp>
    </p:spTree>
    <p:extLst>
      <p:ext uri="{BB962C8B-B14F-4D97-AF65-F5344CB8AC3E}">
        <p14:creationId xmlns:p14="http://schemas.microsoft.com/office/powerpoint/2010/main" val="360546267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684213" y="188640"/>
            <a:ext cx="7772400" cy="1223962"/>
          </a:xfrm>
          <a:noFill/>
        </p:spPr>
        <p:txBody>
          <a:bodyPr lIns="92075" tIns="46038" rIns="92075" bIns="46038"/>
          <a:lstStyle/>
          <a:p>
            <a:pPr eaLnBrk="1" hangingPunct="1"/>
            <a:r>
              <a:rPr lang="en-US" altLang="it-IT" dirty="0" smtClean="0">
                <a:latin typeface="Trebuchet MS" pitchFamily="34" charset="0"/>
              </a:rPr>
              <a:t>Reflected Echo’s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11188" y="1628775"/>
            <a:ext cx="7847012" cy="2087563"/>
          </a:xfrm>
          <a:noFill/>
        </p:spPr>
        <p:txBody>
          <a:bodyPr lIns="92075" tIns="46038" rIns="92075" bIns="46038"/>
          <a:lstStyle/>
          <a:p>
            <a:pPr eaLnBrk="1" hangingPunct="1"/>
            <a:r>
              <a:rPr lang="en-US" altLang="it-IT" dirty="0" smtClean="0">
                <a:latin typeface="Trebuchet MS" pitchFamily="34" charset="0"/>
              </a:rPr>
              <a:t>No Reflections = Black dots</a:t>
            </a:r>
          </a:p>
          <a:p>
            <a:pPr lvl="1" eaLnBrk="1" hangingPunct="1"/>
            <a:r>
              <a:rPr lang="en-US" altLang="it-IT" dirty="0" smtClean="0">
                <a:latin typeface="Trebuchet MS" pitchFamily="34" charset="0"/>
              </a:rPr>
              <a:t>Fluid within a cyst, urine, blood</a:t>
            </a:r>
          </a:p>
          <a:p>
            <a:pPr lvl="1" eaLnBrk="1" hangingPunct="1">
              <a:buFontTx/>
              <a:buNone/>
            </a:pPr>
            <a:r>
              <a:rPr lang="en-GB" altLang="it-IT" dirty="0" smtClean="0">
                <a:latin typeface="Trebuchet MS" pitchFamily="34" charset="0"/>
              </a:rPr>
              <a:t>‘Hypoechoic’ or </a:t>
            </a:r>
            <a:r>
              <a:rPr lang="en-GB" altLang="it-IT" dirty="0" err="1" smtClean="0">
                <a:latin typeface="Trebuchet MS" pitchFamily="34" charset="0"/>
              </a:rPr>
              <a:t>echofree</a:t>
            </a:r>
            <a:endParaRPr lang="en-US" altLang="it-IT" dirty="0" smtClean="0">
              <a:latin typeface="Trebuchet MS" pitchFamily="34" charset="0"/>
            </a:endParaRPr>
          </a:p>
        </p:txBody>
      </p:sp>
      <p:pic>
        <p:nvPicPr>
          <p:cNvPr id="18436" name="Picture 5" descr="us_ijv_tx_bmode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3" b="7692"/>
          <a:stretch>
            <a:fillRect/>
          </a:stretch>
        </p:blipFill>
        <p:spPr bwMode="auto">
          <a:xfrm>
            <a:off x="5940425" y="3716338"/>
            <a:ext cx="2592388" cy="2592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7" name="Picture 7" descr="hd11_liver_cyst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91" t="11728" r="20006" b="8765"/>
          <a:stretch>
            <a:fillRect/>
          </a:stretch>
        </p:blipFill>
        <p:spPr bwMode="auto">
          <a:xfrm>
            <a:off x="827088" y="3716338"/>
            <a:ext cx="3743325" cy="2640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58447318"/>
      </p:ext>
    </p:extLst>
  </p:cSld>
  <p:clrMapOvr>
    <a:masterClrMapping/>
  </p:clrMapOvr>
  <p:transition>
    <p:cut thruBlk="1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3"/>
          <p:cNvSpPr>
            <a:spLocks noChangeArrowheads="1"/>
          </p:cNvSpPr>
          <p:nvPr/>
        </p:nvSpPr>
        <p:spPr bwMode="auto">
          <a:xfrm>
            <a:off x="1547813" y="765175"/>
            <a:ext cx="6624637" cy="4968875"/>
          </a:xfrm>
          <a:prstGeom prst="rect">
            <a:avLst/>
          </a:prstGeom>
          <a:noFill/>
          <a:ln w="28575">
            <a:solidFill>
              <a:schemeClr val="bg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Char char="l"/>
              <a:defRPr sz="31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sz="2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sz="2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it-IT" altLang="en-US" sz="1800"/>
          </a:p>
        </p:txBody>
      </p:sp>
      <p:pic>
        <p:nvPicPr>
          <p:cNvPr id="335877" name="USInferior_Vena_Cava.avi">
            <a:hlinkClick r:id="" action="ppaction://media"/>
          </p:cNvPr>
          <p:cNvPicPr>
            <a:picLocks noRot="1" noChangeAspect="1" noChangeArrowheads="1"/>
          </p:cNvPicPr>
          <p:nvPr>
            <a:videoFile r:link="rId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131" y="692696"/>
            <a:ext cx="7141269" cy="53559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2621472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50" fill="hold"/>
                                        <p:tgtEl>
                                          <p:spTgt spid="33587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33587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3587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 nodeType="clickPar">
                      <p:stCondLst>
                        <p:cond delay="0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3587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35877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b="1" dirty="0" smtClean="0">
                <a:solidFill>
                  <a:srgbClr val="002060"/>
                </a:solidFill>
              </a:rPr>
              <a:t>4D </a:t>
            </a:r>
            <a:r>
              <a:rPr lang="it-IT" b="1" dirty="0" err="1" smtClean="0">
                <a:solidFill>
                  <a:srgbClr val="002060"/>
                </a:solidFill>
              </a:rPr>
              <a:t>ultrasound</a:t>
            </a:r>
            <a:endParaRPr lang="it-IT" b="1" dirty="0">
              <a:solidFill>
                <a:srgbClr val="002060"/>
              </a:solidFill>
            </a:endParaRPr>
          </a:p>
        </p:txBody>
      </p:sp>
      <p:pic>
        <p:nvPicPr>
          <p:cNvPr id="4" name="4D_Heart_US.wm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49275" y="1600200"/>
            <a:ext cx="8045450" cy="4525963"/>
          </a:xfrm>
        </p:spPr>
      </p:pic>
    </p:spTree>
    <p:extLst>
      <p:ext uri="{BB962C8B-B14F-4D97-AF65-F5344CB8AC3E}">
        <p14:creationId xmlns:p14="http://schemas.microsoft.com/office/powerpoint/2010/main" val="35515868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picture"/>
          <p:cNvPicPr>
            <a:picLocks noGrp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43"/>
          <a:stretch/>
        </p:blipFill>
        <p:spPr bwMode="auto">
          <a:xfrm>
            <a:off x="0" y="0"/>
            <a:ext cx="9144000" cy="622802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CasellaDiTesto 4"/>
          <p:cNvSpPr txBox="1"/>
          <p:nvPr/>
        </p:nvSpPr>
        <p:spPr>
          <a:xfrm>
            <a:off x="179512" y="6228020"/>
            <a:ext cx="88569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i="1" dirty="0" smtClean="0"/>
              <a:t>A. </a:t>
            </a:r>
            <a:r>
              <a:rPr lang="it-IT" i="1" dirty="0" err="1" smtClean="0"/>
              <a:t>Ramalli</a:t>
            </a:r>
            <a:r>
              <a:rPr lang="it-IT" i="1" dirty="0" smtClean="0"/>
              <a:t>, G. Matrone, P. Tortoli. </a:t>
            </a:r>
            <a:r>
              <a:rPr lang="it-IT" b="1" dirty="0" smtClean="0"/>
              <a:t>Nuove </a:t>
            </a:r>
            <a:r>
              <a:rPr lang="it-IT" b="1" dirty="0"/>
              <a:t>tecnologie per ecografia ad ultrasuoni: da 2D a </a:t>
            </a:r>
            <a:r>
              <a:rPr lang="it-IT" b="1" dirty="0" smtClean="0"/>
              <a:t>4D. Scuola di Bioingegneria, Bressanone, 2018</a:t>
            </a:r>
            <a:endParaRPr lang="it-IT" b="1" dirty="0"/>
          </a:p>
        </p:txBody>
      </p:sp>
    </p:spTree>
    <p:extLst>
      <p:ext uri="{BB962C8B-B14F-4D97-AF65-F5344CB8AC3E}">
        <p14:creationId xmlns:p14="http://schemas.microsoft.com/office/powerpoint/2010/main" val="3900685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3D_eco_mitrale_4.wm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54163" y="1412776"/>
            <a:ext cx="6034087" cy="4525963"/>
          </a:xfrm>
        </p:spPr>
      </p:pic>
      <p:sp>
        <p:nvSpPr>
          <p:cNvPr id="7" name="Tito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it-IT" b="1" dirty="0" smtClean="0">
                <a:solidFill>
                  <a:srgbClr val="002060"/>
                </a:solidFill>
              </a:rPr>
              <a:t>4D </a:t>
            </a:r>
            <a:r>
              <a:rPr lang="it-IT" b="1" dirty="0" err="1" smtClean="0">
                <a:solidFill>
                  <a:srgbClr val="002060"/>
                </a:solidFill>
              </a:rPr>
              <a:t>ultrasound</a:t>
            </a:r>
            <a:endParaRPr lang="it-IT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7545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/>
          <p:cNvSpPr>
            <a:spLocks noGrp="1"/>
          </p:cNvSpPr>
          <p:nvPr>
            <p:ph type="title"/>
          </p:nvPr>
        </p:nvSpPr>
        <p:spPr>
          <a:xfrm>
            <a:off x="395536" y="44624"/>
            <a:ext cx="8229600" cy="1143000"/>
          </a:xfrm>
        </p:spPr>
        <p:txBody>
          <a:bodyPr>
            <a:normAutofit/>
          </a:bodyPr>
          <a:lstStyle/>
          <a:p>
            <a:r>
              <a:rPr lang="it-IT" sz="3600" b="1" dirty="0" smtClean="0">
                <a:solidFill>
                  <a:srgbClr val="002060"/>
                </a:solidFill>
              </a:rPr>
              <a:t>Array and Matrix </a:t>
            </a:r>
            <a:r>
              <a:rPr lang="it-IT" sz="3600" b="1" dirty="0" err="1" smtClean="0">
                <a:solidFill>
                  <a:srgbClr val="002060"/>
                </a:solidFill>
              </a:rPr>
              <a:t>piezoelectric</a:t>
            </a:r>
            <a:r>
              <a:rPr lang="it-IT" sz="3600" b="1" dirty="0" smtClean="0">
                <a:solidFill>
                  <a:srgbClr val="002060"/>
                </a:solidFill>
              </a:rPr>
              <a:t> </a:t>
            </a:r>
            <a:r>
              <a:rPr lang="it-IT" sz="3600" b="1" dirty="0" err="1">
                <a:solidFill>
                  <a:srgbClr val="002060"/>
                </a:solidFill>
              </a:rPr>
              <a:t>t</a:t>
            </a:r>
            <a:r>
              <a:rPr lang="it-IT" sz="3600" b="1" dirty="0" err="1" smtClean="0">
                <a:solidFill>
                  <a:srgbClr val="002060"/>
                </a:solidFill>
              </a:rPr>
              <a:t>ransducers</a:t>
            </a:r>
            <a:endParaRPr lang="it-IT" sz="3600" b="1" dirty="0">
              <a:solidFill>
                <a:srgbClr val="002060"/>
              </a:solidFill>
            </a:endParaRPr>
          </a:p>
        </p:txBody>
      </p:sp>
      <p:grpSp>
        <p:nvGrpSpPr>
          <p:cNvPr id="5" name="Gruppo 4"/>
          <p:cNvGrpSpPr/>
          <p:nvPr/>
        </p:nvGrpSpPr>
        <p:grpSpPr>
          <a:xfrm>
            <a:off x="585955" y="1427804"/>
            <a:ext cx="3528393" cy="2232248"/>
            <a:chOff x="323527" y="1556792"/>
            <a:chExt cx="5328593" cy="2952328"/>
          </a:xfrm>
        </p:grpSpPr>
        <p:pic>
          <p:nvPicPr>
            <p:cNvPr id="9218" name="Picture 2" descr="Risultati immagini per phased array ultrasound transducer technology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527" y="1556792"/>
              <a:ext cx="5216897" cy="29523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ttangolo 1"/>
            <p:cNvSpPr/>
            <p:nvPr/>
          </p:nvSpPr>
          <p:spPr>
            <a:xfrm>
              <a:off x="4211960" y="4077072"/>
              <a:ext cx="1152128" cy="43204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6" name="Rettangolo 5"/>
            <p:cNvSpPr/>
            <p:nvPr/>
          </p:nvSpPr>
          <p:spPr>
            <a:xfrm>
              <a:off x="5076056" y="2420888"/>
              <a:ext cx="576064" cy="43204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3" name="Rettangolo 2"/>
          <p:cNvSpPr/>
          <p:nvPr/>
        </p:nvSpPr>
        <p:spPr>
          <a:xfrm>
            <a:off x="569885" y="3930382"/>
            <a:ext cx="30757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2400" b="1" dirty="0" smtClean="0">
                <a:solidFill>
                  <a:srgbClr val="002060"/>
                </a:solidFill>
              </a:rPr>
              <a:t>Crystal </a:t>
            </a:r>
            <a:r>
              <a:rPr lang="it-IT" sz="2400" b="1" dirty="0" err="1" smtClean="0">
                <a:solidFill>
                  <a:srgbClr val="002060"/>
                </a:solidFill>
              </a:rPr>
              <a:t>miniaturization</a:t>
            </a:r>
            <a:endParaRPr lang="it-IT" sz="2400" b="1" dirty="0">
              <a:solidFill>
                <a:srgbClr val="002060"/>
              </a:solidFill>
            </a:endParaRPr>
          </a:p>
        </p:txBody>
      </p:sp>
      <p:pic>
        <p:nvPicPr>
          <p:cNvPr id="9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5024" y="1124744"/>
            <a:ext cx="3403400" cy="272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9437" y="4534895"/>
            <a:ext cx="2061430" cy="21060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3916747"/>
            <a:ext cx="3486150" cy="272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92307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324" y="896184"/>
            <a:ext cx="3533775" cy="2324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5" y="134184"/>
            <a:ext cx="3343275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4441" y="836712"/>
            <a:ext cx="3177679" cy="23832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116632"/>
            <a:ext cx="3352800" cy="75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4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274" y="4149080"/>
            <a:ext cx="3374259" cy="259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5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834" y="3387457"/>
            <a:ext cx="3438525" cy="79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8" name="Picture 10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5057" y="4133219"/>
            <a:ext cx="3453760" cy="26081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9" name="Picture 11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3416" y="3329930"/>
            <a:ext cx="3781425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CasellaDiTesto 1"/>
          <p:cNvSpPr txBox="1"/>
          <p:nvPr/>
        </p:nvSpPr>
        <p:spPr>
          <a:xfrm>
            <a:off x="7992886" y="1268759"/>
            <a:ext cx="11156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b="1" dirty="0" smtClean="0">
                <a:solidFill>
                  <a:srgbClr val="002060"/>
                </a:solidFill>
              </a:rPr>
              <a:t>Matrix </a:t>
            </a:r>
            <a:r>
              <a:rPr lang="it-IT" sz="1600" b="1" dirty="0" err="1" smtClean="0">
                <a:solidFill>
                  <a:srgbClr val="002060"/>
                </a:solidFill>
              </a:rPr>
              <a:t>transducer</a:t>
            </a:r>
            <a:endParaRPr lang="it-IT" sz="1600" b="1" dirty="0">
              <a:solidFill>
                <a:srgbClr val="002060"/>
              </a:solidFill>
            </a:endParaRPr>
          </a:p>
        </p:txBody>
      </p:sp>
      <p:sp>
        <p:nvSpPr>
          <p:cNvPr id="11" name="CasellaDiTesto 10"/>
          <p:cNvSpPr txBox="1"/>
          <p:nvPr/>
        </p:nvSpPr>
        <p:spPr>
          <a:xfrm>
            <a:off x="8064894" y="5220489"/>
            <a:ext cx="11156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b="1" dirty="0" smtClean="0">
                <a:solidFill>
                  <a:srgbClr val="002060"/>
                </a:solidFill>
              </a:rPr>
              <a:t>Matrix </a:t>
            </a:r>
            <a:r>
              <a:rPr lang="it-IT" sz="1600" b="1" dirty="0" err="1" smtClean="0">
                <a:solidFill>
                  <a:srgbClr val="002060"/>
                </a:solidFill>
              </a:rPr>
              <a:t>transducer</a:t>
            </a:r>
            <a:endParaRPr lang="it-IT" sz="16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3545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771932"/>
            <a:ext cx="3438525" cy="2324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6856"/>
            <a:ext cx="2152650" cy="80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7117" y="840110"/>
            <a:ext cx="3343275" cy="2228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-27384"/>
            <a:ext cx="2781300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8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3976351"/>
            <a:ext cx="3528392" cy="26930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9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02" y="3195439"/>
            <a:ext cx="3562350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3616" y="4178032"/>
            <a:ext cx="3368784" cy="2563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9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5659" y="3382888"/>
            <a:ext cx="2905125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73564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230859" y="439789"/>
            <a:ext cx="4896546" cy="69865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asellaDiTesto 2"/>
          <p:cNvSpPr txBox="1"/>
          <p:nvPr/>
        </p:nvSpPr>
        <p:spPr>
          <a:xfrm>
            <a:off x="1167606" y="187223"/>
            <a:ext cx="65527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600" b="1" dirty="0" smtClean="0">
                <a:solidFill>
                  <a:srgbClr val="002060"/>
                </a:solidFill>
              </a:rPr>
              <a:t>Trasduttore </a:t>
            </a:r>
            <a:r>
              <a:rPr lang="it-IT" sz="3600" b="1" dirty="0" err="1" smtClean="0">
                <a:solidFill>
                  <a:srgbClr val="002060"/>
                </a:solidFill>
              </a:rPr>
              <a:t>transesofageo</a:t>
            </a:r>
            <a:endParaRPr lang="en-US" sz="36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9706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860" y="260648"/>
            <a:ext cx="4032448" cy="272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409" y="3356992"/>
            <a:ext cx="4207583" cy="3327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2616" y="260649"/>
            <a:ext cx="3788005" cy="27363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Gruppo 2"/>
          <p:cNvGrpSpPr/>
          <p:nvPr/>
        </p:nvGrpSpPr>
        <p:grpSpPr>
          <a:xfrm>
            <a:off x="5004048" y="3356992"/>
            <a:ext cx="3736573" cy="3327638"/>
            <a:chOff x="5215258" y="3356992"/>
            <a:chExt cx="3736573" cy="3327638"/>
          </a:xfrm>
        </p:grpSpPr>
        <p:pic>
          <p:nvPicPr>
            <p:cNvPr id="6" name="Picture 5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15258" y="3356992"/>
              <a:ext cx="3736573" cy="15121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20072" y="4845888"/>
              <a:ext cx="3709933" cy="18387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" name="Rettangolo 1"/>
            <p:cNvSpPr/>
            <p:nvPr/>
          </p:nvSpPr>
          <p:spPr>
            <a:xfrm>
              <a:off x="5215258" y="3356992"/>
              <a:ext cx="3736573" cy="332763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cxnSp>
        <p:nvCxnSpPr>
          <p:cNvPr id="5" name="Connettore 2 4"/>
          <p:cNvCxnSpPr/>
          <p:nvPr/>
        </p:nvCxnSpPr>
        <p:spPr>
          <a:xfrm flipH="1">
            <a:off x="2123728" y="692696"/>
            <a:ext cx="504056" cy="792088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asellaDiTesto 8"/>
          <p:cNvSpPr txBox="1"/>
          <p:nvPr/>
        </p:nvSpPr>
        <p:spPr>
          <a:xfrm>
            <a:off x="2483768" y="292586"/>
            <a:ext cx="1512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 err="1" smtClean="0">
                <a:solidFill>
                  <a:schemeClr val="bg1"/>
                </a:solidFill>
              </a:rPr>
              <a:t>Focalization</a:t>
            </a:r>
            <a:endParaRPr lang="it-IT" sz="2000" b="1" dirty="0">
              <a:solidFill>
                <a:schemeClr val="bg1"/>
              </a:solidFill>
            </a:endParaRPr>
          </a:p>
        </p:txBody>
      </p:sp>
      <p:sp>
        <p:nvSpPr>
          <p:cNvPr id="10" name="Rettangolo 9"/>
          <p:cNvSpPr/>
          <p:nvPr/>
        </p:nvSpPr>
        <p:spPr>
          <a:xfrm>
            <a:off x="539552" y="1052736"/>
            <a:ext cx="1080120" cy="396044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/>
          <p:cNvSpPr/>
          <p:nvPr/>
        </p:nvSpPr>
        <p:spPr>
          <a:xfrm>
            <a:off x="539552" y="4761148"/>
            <a:ext cx="1080120" cy="396044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12"/>
          <p:cNvSpPr/>
          <p:nvPr/>
        </p:nvSpPr>
        <p:spPr>
          <a:xfrm>
            <a:off x="2339752" y="260648"/>
            <a:ext cx="1944216" cy="432048"/>
          </a:xfrm>
          <a:prstGeom prst="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CasellaDiTesto 3"/>
          <p:cNvSpPr txBox="1"/>
          <p:nvPr/>
        </p:nvSpPr>
        <p:spPr>
          <a:xfrm>
            <a:off x="2555776" y="3429000"/>
            <a:ext cx="1872208" cy="646331"/>
          </a:xfrm>
          <a:prstGeom prst="rect">
            <a:avLst/>
          </a:prstGeom>
          <a:noFill/>
          <a:ln w="5715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b="1" dirty="0" err="1" smtClean="0">
                <a:solidFill>
                  <a:schemeClr val="bg1"/>
                </a:solidFill>
              </a:rPr>
              <a:t>Focalization</a:t>
            </a:r>
            <a:r>
              <a:rPr lang="it-IT" b="1" dirty="0" smtClean="0">
                <a:solidFill>
                  <a:schemeClr val="bg1"/>
                </a:solidFill>
              </a:rPr>
              <a:t> &amp; </a:t>
            </a:r>
            <a:r>
              <a:rPr lang="it-IT" b="1" dirty="0" err="1" smtClean="0">
                <a:solidFill>
                  <a:schemeClr val="bg1"/>
                </a:solidFill>
              </a:rPr>
              <a:t>Steering</a:t>
            </a:r>
            <a:endParaRPr lang="it-IT" b="1" dirty="0">
              <a:solidFill>
                <a:schemeClr val="bg1"/>
              </a:solidFill>
            </a:endParaRPr>
          </a:p>
        </p:txBody>
      </p:sp>
      <p:cxnSp>
        <p:nvCxnSpPr>
          <p:cNvPr id="11" name="Connettore 2 10"/>
          <p:cNvCxnSpPr/>
          <p:nvPr/>
        </p:nvCxnSpPr>
        <p:spPr>
          <a:xfrm flipH="1">
            <a:off x="2771800" y="4221088"/>
            <a:ext cx="468052" cy="54006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2850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3" grpId="0" animBg="1"/>
      <p:bldP spid="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ext Box 2"/>
          <p:cNvSpPr txBox="1">
            <a:spLocks noChangeArrowheads="1"/>
          </p:cNvSpPr>
          <p:nvPr/>
        </p:nvSpPr>
        <p:spPr bwMode="auto">
          <a:xfrm>
            <a:off x="5292724" y="1124744"/>
            <a:ext cx="3887788" cy="1264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193675" indent="-193675" defTabSz="190500" eaLnBrk="0" hangingPunct="0"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Char char="l"/>
              <a:defRPr sz="31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190500" eaLnBrk="0" hangingPunct="0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sz="26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190500" eaLnBrk="0" hangingPunct="0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sz="22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190500" eaLnBrk="0" hangingPunct="0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190500" eaLnBrk="0" hangingPunct="0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1905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1905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1905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1905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b="1" u="sng">
                <a:solidFill>
                  <a:srgbClr val="0070C0"/>
                </a:solidFill>
                <a:latin typeface="Garamond" pitchFamily="18" charset="0"/>
              </a:rPr>
              <a:t>Matrix of elements</a:t>
            </a:r>
          </a:p>
          <a:p>
            <a:pPr>
              <a:spcBef>
                <a:spcPct val="0"/>
              </a:spcBef>
              <a:buClrTx/>
              <a:buSzTx/>
              <a:buFontTx/>
              <a:buChar char="•"/>
            </a:pPr>
            <a:r>
              <a:rPr lang="en-US" altLang="en-US" sz="1800" b="1">
                <a:solidFill>
                  <a:srgbClr val="0070C0"/>
                </a:solidFill>
                <a:latin typeface="Garamond" pitchFamily="18" charset="0"/>
              </a:rPr>
              <a:t> Beam steering in three dimensions</a:t>
            </a:r>
          </a:p>
          <a:p>
            <a:pPr>
              <a:lnSpc>
                <a:spcPct val="95000"/>
              </a:lnSpc>
              <a:spcBef>
                <a:spcPct val="0"/>
              </a:spcBef>
              <a:buClrTx/>
              <a:buSzTx/>
              <a:buFontTx/>
              <a:buChar char="•"/>
            </a:pPr>
            <a:r>
              <a:rPr lang="en-US" altLang="en-US" sz="1800" b="1">
                <a:solidFill>
                  <a:srgbClr val="0070C0"/>
                </a:solidFill>
                <a:latin typeface="Garamond" pitchFamily="18" charset="0"/>
              </a:rPr>
              <a:t> Focalization in the image plane and outside the image plane</a:t>
            </a:r>
            <a:endParaRPr lang="en-US" altLang="en-US" sz="1400" b="1">
              <a:solidFill>
                <a:srgbClr val="0070C0"/>
              </a:solidFill>
              <a:latin typeface="Garamond" pitchFamily="18" charset="0"/>
            </a:endParaRPr>
          </a:p>
        </p:txBody>
      </p:sp>
      <p:sp>
        <p:nvSpPr>
          <p:cNvPr id="38915" name="Text Box 3"/>
          <p:cNvSpPr txBox="1">
            <a:spLocks noChangeArrowheads="1"/>
          </p:cNvSpPr>
          <p:nvPr/>
        </p:nvSpPr>
        <p:spPr bwMode="auto">
          <a:xfrm>
            <a:off x="296862" y="1405732"/>
            <a:ext cx="304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Char char="l"/>
              <a:defRPr sz="31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sz="2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sz="2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2400" b="1">
                <a:solidFill>
                  <a:srgbClr val="0070C0"/>
                </a:solidFill>
                <a:latin typeface="Times New Roman" pitchFamily="18" charset="0"/>
              </a:rPr>
              <a:t>Matrix Transducers</a:t>
            </a:r>
            <a:endParaRPr lang="it-IT" altLang="en-US" sz="2400" b="1">
              <a:solidFill>
                <a:srgbClr val="0070C0"/>
              </a:solidFill>
              <a:latin typeface="Times New Roman" pitchFamily="18" charset="0"/>
            </a:endParaRPr>
          </a:p>
        </p:txBody>
      </p:sp>
      <p:sp>
        <p:nvSpPr>
          <p:cNvPr id="307204" name="Freeform 4"/>
          <p:cNvSpPr>
            <a:spLocks/>
          </p:cNvSpPr>
          <p:nvPr/>
        </p:nvSpPr>
        <p:spPr bwMode="auto">
          <a:xfrm>
            <a:off x="2905124" y="2469357"/>
            <a:ext cx="1257300" cy="3290887"/>
          </a:xfrm>
          <a:custGeom>
            <a:avLst/>
            <a:gdLst>
              <a:gd name="T0" fmla="*/ 2147483647 w 961"/>
              <a:gd name="T1" fmla="*/ 0 h 2458"/>
              <a:gd name="T2" fmla="*/ 0 w 961"/>
              <a:gd name="T3" fmla="*/ 2147483647 h 2458"/>
              <a:gd name="T4" fmla="*/ 2147483647 w 961"/>
              <a:gd name="T5" fmla="*/ 2147483647 h 2458"/>
              <a:gd name="T6" fmla="*/ 2147483647 w 961"/>
              <a:gd name="T7" fmla="*/ 2147483647 h 2458"/>
              <a:gd name="T8" fmla="*/ 2147483647 w 961"/>
              <a:gd name="T9" fmla="*/ 2147483647 h 2458"/>
              <a:gd name="T10" fmla="*/ 2147483647 w 961"/>
              <a:gd name="T11" fmla="*/ 2147483647 h 2458"/>
              <a:gd name="T12" fmla="*/ 2147483647 w 961"/>
              <a:gd name="T13" fmla="*/ 2147483647 h 2458"/>
              <a:gd name="T14" fmla="*/ 2147483647 w 961"/>
              <a:gd name="T15" fmla="*/ 2147483647 h 2458"/>
              <a:gd name="T16" fmla="*/ 2147483647 w 961"/>
              <a:gd name="T17" fmla="*/ 2147483647 h 2458"/>
              <a:gd name="T18" fmla="*/ 2147483647 w 961"/>
              <a:gd name="T19" fmla="*/ 2147483647 h 2458"/>
              <a:gd name="T20" fmla="*/ 2147483647 w 961"/>
              <a:gd name="T21" fmla="*/ 2147483647 h 2458"/>
              <a:gd name="T22" fmla="*/ 2147483647 w 961"/>
              <a:gd name="T23" fmla="*/ 2147483647 h 2458"/>
              <a:gd name="T24" fmla="*/ 2147483647 w 961"/>
              <a:gd name="T25" fmla="*/ 2147483647 h 2458"/>
              <a:gd name="T26" fmla="*/ 2147483647 w 961"/>
              <a:gd name="T27" fmla="*/ 2147483647 h 2458"/>
              <a:gd name="T28" fmla="*/ 2147483647 w 961"/>
              <a:gd name="T29" fmla="*/ 2147483647 h 2458"/>
              <a:gd name="T30" fmla="*/ 2147483647 w 961"/>
              <a:gd name="T31" fmla="*/ 2147483647 h 2458"/>
              <a:gd name="T32" fmla="*/ 2147483647 w 961"/>
              <a:gd name="T33" fmla="*/ 2147483647 h 2458"/>
              <a:gd name="T34" fmla="*/ 2147483647 w 961"/>
              <a:gd name="T35" fmla="*/ 2147483647 h 2458"/>
              <a:gd name="T36" fmla="*/ 2147483647 w 961"/>
              <a:gd name="T37" fmla="*/ 2147483647 h 2458"/>
              <a:gd name="T38" fmla="*/ 2147483647 w 961"/>
              <a:gd name="T39" fmla="*/ 2147483647 h 2458"/>
              <a:gd name="T40" fmla="*/ 2147483647 w 961"/>
              <a:gd name="T41" fmla="*/ 2147483647 h 2458"/>
              <a:gd name="T42" fmla="*/ 2147483647 w 961"/>
              <a:gd name="T43" fmla="*/ 2147483647 h 2458"/>
              <a:gd name="T44" fmla="*/ 2147483647 w 961"/>
              <a:gd name="T45" fmla="*/ 2147483647 h 2458"/>
              <a:gd name="T46" fmla="*/ 2147483647 w 961"/>
              <a:gd name="T47" fmla="*/ 2147483647 h 2458"/>
              <a:gd name="T48" fmla="*/ 2147483647 w 961"/>
              <a:gd name="T49" fmla="*/ 0 h 2458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0" t="0" r="r" b="b"/>
            <a:pathLst>
              <a:path w="961" h="2458">
                <a:moveTo>
                  <a:pt x="3" y="0"/>
                </a:moveTo>
                <a:lnTo>
                  <a:pt x="0" y="99"/>
                </a:lnTo>
                <a:lnTo>
                  <a:pt x="78" y="300"/>
                </a:lnTo>
                <a:lnTo>
                  <a:pt x="157" y="598"/>
                </a:lnTo>
                <a:lnTo>
                  <a:pt x="253" y="904"/>
                </a:lnTo>
                <a:lnTo>
                  <a:pt x="295" y="1132"/>
                </a:lnTo>
                <a:lnTo>
                  <a:pt x="313" y="1300"/>
                </a:lnTo>
                <a:lnTo>
                  <a:pt x="277" y="1492"/>
                </a:lnTo>
                <a:lnTo>
                  <a:pt x="229" y="1720"/>
                </a:lnTo>
                <a:lnTo>
                  <a:pt x="151" y="1996"/>
                </a:lnTo>
                <a:lnTo>
                  <a:pt x="79" y="2260"/>
                </a:lnTo>
                <a:lnTo>
                  <a:pt x="13" y="2458"/>
                </a:lnTo>
                <a:lnTo>
                  <a:pt x="961" y="2458"/>
                </a:lnTo>
                <a:lnTo>
                  <a:pt x="901" y="2278"/>
                </a:lnTo>
                <a:lnTo>
                  <a:pt x="829" y="2008"/>
                </a:lnTo>
                <a:lnTo>
                  <a:pt x="745" y="1726"/>
                </a:lnTo>
                <a:lnTo>
                  <a:pt x="679" y="1504"/>
                </a:lnTo>
                <a:lnTo>
                  <a:pt x="643" y="1300"/>
                </a:lnTo>
                <a:lnTo>
                  <a:pt x="649" y="1144"/>
                </a:lnTo>
                <a:lnTo>
                  <a:pt x="691" y="916"/>
                </a:lnTo>
                <a:lnTo>
                  <a:pt x="781" y="598"/>
                </a:lnTo>
                <a:lnTo>
                  <a:pt x="889" y="292"/>
                </a:lnTo>
                <a:lnTo>
                  <a:pt x="960" y="96"/>
                </a:lnTo>
                <a:lnTo>
                  <a:pt x="960" y="2"/>
                </a:lnTo>
                <a:lnTo>
                  <a:pt x="3" y="0"/>
                </a:lnTo>
                <a:close/>
              </a:path>
            </a:pathLst>
          </a:custGeom>
          <a:gradFill rotWithShape="0">
            <a:gsLst>
              <a:gs pos="0">
                <a:srgbClr val="3D5266"/>
              </a:gs>
              <a:gs pos="50000">
                <a:srgbClr val="99CCFF"/>
              </a:gs>
              <a:gs pos="100000">
                <a:srgbClr val="3D5266"/>
              </a:gs>
            </a:gsLst>
            <a:lin ang="0" scaled="1"/>
          </a:gradFill>
          <a:ln w="9525">
            <a:round/>
            <a:headEnd/>
            <a:tailEnd/>
          </a:ln>
          <a:effectLst/>
          <a:scene3d>
            <a:camera prst="legacyPerspectiveTopRight"/>
            <a:lightRig rig="legacyFlat1" dir="t"/>
          </a:scene3d>
          <a:sp3d extrusionH="3630600" prstMaterial="legacyPlastic">
            <a:bevelT w="13500" h="13500" prst="angle"/>
            <a:bevelB w="13500" h="13500" prst="angle"/>
            <a:extrusionClr>
              <a:srgbClr val="99CCFF"/>
            </a:extrusion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endParaRPr lang="it-IT">
              <a:solidFill>
                <a:srgbClr val="0070C0"/>
              </a:solidFill>
            </a:endParaRPr>
          </a:p>
        </p:txBody>
      </p:sp>
      <p:sp>
        <p:nvSpPr>
          <p:cNvPr id="38917" name="Text Box 5"/>
          <p:cNvSpPr txBox="1">
            <a:spLocks noChangeArrowheads="1"/>
          </p:cNvSpPr>
          <p:nvPr/>
        </p:nvSpPr>
        <p:spPr bwMode="auto">
          <a:xfrm>
            <a:off x="2746374" y="5944394"/>
            <a:ext cx="15144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Char char="l"/>
              <a:defRPr sz="31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sz="2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sz="2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1">
                <a:solidFill>
                  <a:srgbClr val="0070C0"/>
                </a:solidFill>
                <a:latin typeface="Garamond" pitchFamily="18" charset="0"/>
              </a:rPr>
              <a:t>Focalization</a:t>
            </a:r>
            <a:endParaRPr lang="en-US" altLang="en-US" sz="2000">
              <a:solidFill>
                <a:srgbClr val="0070C0"/>
              </a:solidFill>
              <a:latin typeface="Garamond" pitchFamily="18" charset="0"/>
            </a:endParaRPr>
          </a:p>
        </p:txBody>
      </p:sp>
      <p:pic>
        <p:nvPicPr>
          <p:cNvPr id="38918" name="Picture 6" descr="Schlieren p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6312" y="2474119"/>
            <a:ext cx="1104900" cy="330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919" name="Rectangle 7"/>
          <p:cNvSpPr>
            <a:spLocks noChangeArrowheads="1"/>
          </p:cNvSpPr>
          <p:nvPr/>
        </p:nvSpPr>
        <p:spPr bwMode="auto">
          <a:xfrm>
            <a:off x="4799012" y="2492653"/>
            <a:ext cx="184731" cy="36933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175">
                <a:solidFill>
                  <a:srgbClr val="5F5F5F"/>
                </a:solidFill>
                <a:miter lim="800000"/>
                <a:headEnd type="none" w="lg" len="lg"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Char char="l"/>
              <a:defRPr sz="31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sz="2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sz="2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it-IT" altLang="en-US" sz="1800">
              <a:solidFill>
                <a:srgbClr val="0070C0"/>
              </a:solidFill>
            </a:endParaRPr>
          </a:p>
        </p:txBody>
      </p:sp>
      <p:sp>
        <p:nvSpPr>
          <p:cNvPr id="38920" name="Rectangle 8"/>
          <p:cNvSpPr>
            <a:spLocks noChangeArrowheads="1"/>
          </p:cNvSpPr>
          <p:nvPr/>
        </p:nvSpPr>
        <p:spPr bwMode="auto">
          <a:xfrm>
            <a:off x="5519737" y="2525991"/>
            <a:ext cx="184731" cy="36933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175">
                <a:solidFill>
                  <a:srgbClr val="5F5F5F"/>
                </a:solidFill>
                <a:miter lim="800000"/>
                <a:headEnd type="none" w="lg" len="lg"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Char char="l"/>
              <a:defRPr sz="31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sz="2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sz="2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it-IT" altLang="en-US" sz="1800">
              <a:solidFill>
                <a:srgbClr val="0070C0"/>
              </a:solidFill>
            </a:endParaRPr>
          </a:p>
        </p:txBody>
      </p:sp>
      <p:sp>
        <p:nvSpPr>
          <p:cNvPr id="307209" name="Freeform 9"/>
          <p:cNvSpPr>
            <a:spLocks/>
          </p:cNvSpPr>
          <p:nvPr/>
        </p:nvSpPr>
        <p:spPr bwMode="auto">
          <a:xfrm>
            <a:off x="3143249" y="2459832"/>
            <a:ext cx="723900" cy="3295650"/>
          </a:xfrm>
          <a:custGeom>
            <a:avLst/>
            <a:gdLst>
              <a:gd name="T0" fmla="*/ 2147483647 w 554"/>
              <a:gd name="T1" fmla="*/ 0 h 2514"/>
              <a:gd name="T2" fmla="*/ 2147483647 w 554"/>
              <a:gd name="T3" fmla="*/ 2147483647 h 2514"/>
              <a:gd name="T4" fmla="*/ 2147483647 w 554"/>
              <a:gd name="T5" fmla="*/ 2147483647 h 2514"/>
              <a:gd name="T6" fmla="*/ 2147483647 w 554"/>
              <a:gd name="T7" fmla="*/ 2147483647 h 2514"/>
              <a:gd name="T8" fmla="*/ 2147483647 w 554"/>
              <a:gd name="T9" fmla="*/ 2147483647 h 2514"/>
              <a:gd name="T10" fmla="*/ 2147483647 w 554"/>
              <a:gd name="T11" fmla="*/ 2147483647 h 2514"/>
              <a:gd name="T12" fmla="*/ 0 w 554"/>
              <a:gd name="T13" fmla="*/ 2147483647 h 2514"/>
              <a:gd name="T14" fmla="*/ 2147483647 w 554"/>
              <a:gd name="T15" fmla="*/ 2147483647 h 2514"/>
              <a:gd name="T16" fmla="*/ 2147483647 w 554"/>
              <a:gd name="T17" fmla="*/ 2147483647 h 2514"/>
              <a:gd name="T18" fmla="*/ 2147483647 w 554"/>
              <a:gd name="T19" fmla="*/ 2147483647 h 2514"/>
              <a:gd name="T20" fmla="*/ 2147483647 w 554"/>
              <a:gd name="T21" fmla="*/ 2147483647 h 2514"/>
              <a:gd name="T22" fmla="*/ 2147483647 w 554"/>
              <a:gd name="T23" fmla="*/ 2147483647 h 2514"/>
              <a:gd name="T24" fmla="*/ 2147483647 w 554"/>
              <a:gd name="T25" fmla="*/ 2147483647 h 2514"/>
              <a:gd name="T26" fmla="*/ 2147483647 w 554"/>
              <a:gd name="T27" fmla="*/ 0 h 2514"/>
              <a:gd name="T28" fmla="*/ 2147483647 w 554"/>
              <a:gd name="T29" fmla="*/ 0 h 2514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554" h="2514">
                <a:moveTo>
                  <a:pt x="4" y="0"/>
                </a:moveTo>
                <a:lnTo>
                  <a:pt x="78" y="96"/>
                </a:lnTo>
                <a:cubicBezTo>
                  <a:pt x="101" y="143"/>
                  <a:pt x="133" y="206"/>
                  <a:pt x="144" y="282"/>
                </a:cubicBezTo>
                <a:lnTo>
                  <a:pt x="144" y="555"/>
                </a:lnTo>
                <a:lnTo>
                  <a:pt x="144" y="1770"/>
                </a:lnTo>
                <a:cubicBezTo>
                  <a:pt x="132" y="2076"/>
                  <a:pt x="96" y="2267"/>
                  <a:pt x="72" y="2391"/>
                </a:cubicBezTo>
                <a:lnTo>
                  <a:pt x="0" y="2514"/>
                </a:lnTo>
                <a:lnTo>
                  <a:pt x="522" y="2514"/>
                </a:lnTo>
                <a:lnTo>
                  <a:pt x="462" y="2388"/>
                </a:lnTo>
                <a:cubicBezTo>
                  <a:pt x="441" y="2263"/>
                  <a:pt x="404" y="2067"/>
                  <a:pt x="393" y="1764"/>
                </a:cubicBezTo>
                <a:lnTo>
                  <a:pt x="393" y="567"/>
                </a:lnTo>
                <a:lnTo>
                  <a:pt x="393" y="282"/>
                </a:lnTo>
                <a:cubicBezTo>
                  <a:pt x="406" y="201"/>
                  <a:pt x="443" y="129"/>
                  <a:pt x="470" y="82"/>
                </a:cubicBezTo>
                <a:lnTo>
                  <a:pt x="554" y="0"/>
                </a:lnTo>
                <a:lnTo>
                  <a:pt x="4" y="0"/>
                </a:lnTo>
                <a:close/>
              </a:path>
            </a:pathLst>
          </a:custGeom>
          <a:gradFill rotWithShape="0">
            <a:gsLst>
              <a:gs pos="0">
                <a:srgbClr val="C675D3"/>
              </a:gs>
              <a:gs pos="50000">
                <a:srgbClr val="341F37"/>
              </a:gs>
              <a:gs pos="100000">
                <a:srgbClr val="C675D3"/>
              </a:gs>
            </a:gsLst>
            <a:lin ang="0" scaled="1"/>
          </a:gradFill>
          <a:ln w="9525">
            <a:round/>
            <a:headEnd/>
            <a:tailEnd/>
          </a:ln>
          <a:effectLst/>
          <a:scene3d>
            <a:camera prst="legacyPerspectiveTopRight"/>
            <a:lightRig rig="legacyFlat1" dir="t"/>
          </a:scene3d>
          <a:sp3d extrusionH="3630600" prstMaterial="legacyPlastic">
            <a:bevelT w="13500" h="13500" prst="angle"/>
            <a:bevelB w="13500" h="13500" prst="angle"/>
            <a:extrusionClr>
              <a:srgbClr val="C675D3"/>
            </a:extrusion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endParaRPr lang="it-IT">
              <a:solidFill>
                <a:srgbClr val="0070C0"/>
              </a:solidFill>
            </a:endParaRPr>
          </a:p>
        </p:txBody>
      </p:sp>
      <p:grpSp>
        <p:nvGrpSpPr>
          <p:cNvPr id="38922" name="Group 10"/>
          <p:cNvGrpSpPr>
            <a:grpSpLocks/>
          </p:cNvGrpSpPr>
          <p:nvPr/>
        </p:nvGrpSpPr>
        <p:grpSpPr bwMode="auto">
          <a:xfrm>
            <a:off x="2908299" y="2032794"/>
            <a:ext cx="1506538" cy="749300"/>
            <a:chOff x="3451" y="1193"/>
            <a:chExt cx="1154" cy="572"/>
          </a:xfrm>
        </p:grpSpPr>
        <p:sp>
          <p:nvSpPr>
            <p:cNvPr id="307211" name="Freeform 11"/>
            <p:cNvSpPr>
              <a:spLocks/>
            </p:cNvSpPr>
            <p:nvPr/>
          </p:nvSpPr>
          <p:spPr bwMode="auto">
            <a:xfrm>
              <a:off x="3451" y="1477"/>
              <a:ext cx="959" cy="288"/>
            </a:xfrm>
            <a:custGeom>
              <a:avLst/>
              <a:gdLst>
                <a:gd name="T0" fmla="*/ 0 w 960"/>
                <a:gd name="T1" fmla="*/ 0 h 363"/>
                <a:gd name="T2" fmla="*/ 960 w 960"/>
                <a:gd name="T3" fmla="*/ 0 h 363"/>
                <a:gd name="T4" fmla="*/ 960 w 960"/>
                <a:gd name="T5" fmla="*/ 253 h 363"/>
                <a:gd name="T6" fmla="*/ 932 w 960"/>
                <a:gd name="T7" fmla="*/ 281 h 363"/>
                <a:gd name="T8" fmla="*/ 902 w 960"/>
                <a:gd name="T9" fmla="*/ 299 h 363"/>
                <a:gd name="T10" fmla="*/ 865 w 960"/>
                <a:gd name="T11" fmla="*/ 314 h 363"/>
                <a:gd name="T12" fmla="*/ 793 w 960"/>
                <a:gd name="T13" fmla="*/ 335 h 363"/>
                <a:gd name="T14" fmla="*/ 722 w 960"/>
                <a:gd name="T15" fmla="*/ 345 h 363"/>
                <a:gd name="T16" fmla="*/ 662 w 960"/>
                <a:gd name="T17" fmla="*/ 351 h 363"/>
                <a:gd name="T18" fmla="*/ 593 w 960"/>
                <a:gd name="T19" fmla="*/ 359 h 363"/>
                <a:gd name="T20" fmla="*/ 511 w 960"/>
                <a:gd name="T21" fmla="*/ 363 h 363"/>
                <a:gd name="T22" fmla="*/ 428 w 960"/>
                <a:gd name="T23" fmla="*/ 362 h 363"/>
                <a:gd name="T24" fmla="*/ 359 w 960"/>
                <a:gd name="T25" fmla="*/ 359 h 363"/>
                <a:gd name="T26" fmla="*/ 272 w 960"/>
                <a:gd name="T27" fmla="*/ 351 h 363"/>
                <a:gd name="T28" fmla="*/ 197 w 960"/>
                <a:gd name="T29" fmla="*/ 338 h 363"/>
                <a:gd name="T30" fmla="*/ 142 w 960"/>
                <a:gd name="T31" fmla="*/ 327 h 363"/>
                <a:gd name="T32" fmla="*/ 100 w 960"/>
                <a:gd name="T33" fmla="*/ 317 h 363"/>
                <a:gd name="T34" fmla="*/ 62 w 960"/>
                <a:gd name="T35" fmla="*/ 305 h 363"/>
                <a:gd name="T36" fmla="*/ 29 w 960"/>
                <a:gd name="T37" fmla="*/ 284 h 363"/>
                <a:gd name="T38" fmla="*/ 0 w 960"/>
                <a:gd name="T39" fmla="*/ 254 h 363"/>
                <a:gd name="T40" fmla="*/ 0 w 960"/>
                <a:gd name="T41" fmla="*/ 0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60" h="363">
                  <a:moveTo>
                    <a:pt x="0" y="0"/>
                  </a:moveTo>
                  <a:lnTo>
                    <a:pt x="960" y="0"/>
                  </a:lnTo>
                  <a:lnTo>
                    <a:pt x="960" y="253"/>
                  </a:lnTo>
                  <a:lnTo>
                    <a:pt x="932" y="281"/>
                  </a:lnTo>
                  <a:lnTo>
                    <a:pt x="902" y="299"/>
                  </a:lnTo>
                  <a:lnTo>
                    <a:pt x="865" y="314"/>
                  </a:lnTo>
                  <a:lnTo>
                    <a:pt x="793" y="335"/>
                  </a:lnTo>
                  <a:lnTo>
                    <a:pt x="722" y="345"/>
                  </a:lnTo>
                  <a:lnTo>
                    <a:pt x="662" y="351"/>
                  </a:lnTo>
                  <a:lnTo>
                    <a:pt x="593" y="359"/>
                  </a:lnTo>
                  <a:lnTo>
                    <a:pt x="511" y="363"/>
                  </a:lnTo>
                  <a:lnTo>
                    <a:pt x="428" y="362"/>
                  </a:lnTo>
                  <a:lnTo>
                    <a:pt x="359" y="359"/>
                  </a:lnTo>
                  <a:lnTo>
                    <a:pt x="272" y="351"/>
                  </a:lnTo>
                  <a:lnTo>
                    <a:pt x="197" y="338"/>
                  </a:lnTo>
                  <a:lnTo>
                    <a:pt x="142" y="327"/>
                  </a:lnTo>
                  <a:lnTo>
                    <a:pt x="100" y="317"/>
                  </a:lnTo>
                  <a:lnTo>
                    <a:pt x="62" y="305"/>
                  </a:lnTo>
                  <a:lnTo>
                    <a:pt x="29" y="284"/>
                  </a:lnTo>
                  <a:lnTo>
                    <a:pt x="0" y="254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tx1"/>
                </a:gs>
                <a:gs pos="100000">
                  <a:schemeClr val="tx1">
                    <a:gamma/>
                    <a:shade val="46275"/>
                    <a:invGamma/>
                  </a:schemeClr>
                </a:gs>
              </a:gsLst>
              <a:path path="rect">
                <a:fillToRect l="50000" t="50000" r="50000" b="50000"/>
              </a:path>
            </a:gradFill>
            <a:ln w="3175" cap="flat" cmpd="sng">
              <a:prstDash val="solid"/>
              <a:round/>
              <a:headEnd/>
              <a:tailEnd/>
            </a:ln>
            <a:effectLst/>
            <a:scene3d>
              <a:camera prst="legacyPerspectiveTopRight"/>
              <a:lightRig rig="legacyFlat3" dir="b"/>
            </a:scene3d>
            <a:sp3d extrusionH="3630600" prstMaterial="legacyMatte">
              <a:bevelT w="13500" h="13500" prst="angle"/>
              <a:bevelB w="13500" h="13500" prst="angle"/>
              <a:extrusionClr>
                <a:schemeClr val="tx1"/>
              </a:extrusion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pPr>
                <a:defRPr/>
              </a:pPr>
              <a:endParaRPr lang="it-IT">
                <a:solidFill>
                  <a:srgbClr val="0070C0"/>
                </a:solidFill>
              </a:endParaRPr>
            </a:p>
          </p:txBody>
        </p:sp>
        <p:sp>
          <p:nvSpPr>
            <p:cNvPr id="38959" name="Rectangle 12"/>
            <p:cNvSpPr>
              <a:spLocks noChangeArrowheads="1"/>
            </p:cNvSpPr>
            <p:nvPr/>
          </p:nvSpPr>
          <p:spPr bwMode="auto">
            <a:xfrm>
              <a:off x="3452" y="1430"/>
              <a:ext cx="960" cy="144"/>
            </a:xfrm>
            <a:prstGeom prst="rect">
              <a:avLst/>
            </a:prstGeom>
            <a:solidFill>
              <a:schemeClr val="tx2"/>
            </a:solidFill>
            <a:ln w="9525">
              <a:miter lim="800000"/>
              <a:headEnd/>
              <a:tailEnd/>
            </a:ln>
            <a:effectLst/>
            <a:scene3d>
              <a:camera prst="legacyPerspectiveTopRight"/>
              <a:lightRig rig="legacyFlat2" dir="t"/>
            </a:scene3d>
            <a:sp3d extrusionH="3630600" prstMaterial="legacyPlastic">
              <a:bevelT w="13500" h="13500" prst="angle"/>
              <a:bevelB w="13500" h="13500" prst="angle"/>
              <a:extrusionClr>
                <a:schemeClr val="tx2"/>
              </a:extrusion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>
              <a:lvl1pPr eaLnBrk="0" hangingPunct="0">
                <a:spcBef>
                  <a:spcPct val="20000"/>
                </a:spcBef>
                <a:buClr>
                  <a:schemeClr val="bg2"/>
                </a:buClr>
                <a:buSzPct val="70000"/>
                <a:buFont typeface="Wingdings" pitchFamily="2" charset="2"/>
                <a:buChar char="l"/>
                <a:defRPr sz="31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1"/>
                </a:buClr>
                <a:buSzPct val="150000"/>
                <a:buChar char="•"/>
                <a:defRPr sz="26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tx1"/>
                </a:buClr>
                <a:buSzPct val="150000"/>
                <a:buChar char="•"/>
                <a:defRPr sz="22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tx2"/>
                </a:buClr>
                <a:buSzPct val="150000"/>
                <a:buChar char="•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150000"/>
                <a:buChar char="•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it-IT" altLang="en-US" sz="1800">
                <a:solidFill>
                  <a:srgbClr val="0070C0"/>
                </a:solidFill>
              </a:endParaRPr>
            </a:p>
          </p:txBody>
        </p:sp>
        <p:sp>
          <p:nvSpPr>
            <p:cNvPr id="38960" name="Line 13"/>
            <p:cNvSpPr>
              <a:spLocks noChangeShapeType="1"/>
            </p:cNvSpPr>
            <p:nvPr/>
          </p:nvSpPr>
          <p:spPr bwMode="auto">
            <a:xfrm>
              <a:off x="3547" y="1382"/>
              <a:ext cx="912" cy="0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>
                <a:solidFill>
                  <a:srgbClr val="0070C0"/>
                </a:solidFill>
              </a:endParaRPr>
            </a:p>
          </p:txBody>
        </p:sp>
        <p:sp>
          <p:nvSpPr>
            <p:cNvPr id="38961" name="Line 14"/>
            <p:cNvSpPr>
              <a:spLocks noChangeShapeType="1"/>
            </p:cNvSpPr>
            <p:nvPr/>
          </p:nvSpPr>
          <p:spPr bwMode="auto">
            <a:xfrm>
              <a:off x="4459" y="1377"/>
              <a:ext cx="0" cy="140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>
                <a:solidFill>
                  <a:srgbClr val="0070C0"/>
                </a:solidFill>
              </a:endParaRPr>
            </a:p>
          </p:txBody>
        </p:sp>
        <p:sp>
          <p:nvSpPr>
            <p:cNvPr id="38962" name="Line 15"/>
            <p:cNvSpPr>
              <a:spLocks noChangeShapeType="1"/>
            </p:cNvSpPr>
            <p:nvPr/>
          </p:nvSpPr>
          <p:spPr bwMode="auto">
            <a:xfrm>
              <a:off x="3654" y="1334"/>
              <a:ext cx="854" cy="0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>
                <a:solidFill>
                  <a:srgbClr val="0070C0"/>
                </a:solidFill>
              </a:endParaRPr>
            </a:p>
          </p:txBody>
        </p:sp>
        <p:sp>
          <p:nvSpPr>
            <p:cNvPr id="38963" name="Line 16"/>
            <p:cNvSpPr>
              <a:spLocks noChangeShapeType="1"/>
            </p:cNvSpPr>
            <p:nvPr/>
          </p:nvSpPr>
          <p:spPr bwMode="auto">
            <a:xfrm>
              <a:off x="4508" y="1329"/>
              <a:ext cx="0" cy="129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>
                <a:solidFill>
                  <a:srgbClr val="0070C0"/>
                </a:solidFill>
              </a:endParaRPr>
            </a:p>
          </p:txBody>
        </p:sp>
        <p:sp>
          <p:nvSpPr>
            <p:cNvPr id="38964" name="Line 17"/>
            <p:cNvSpPr>
              <a:spLocks noChangeShapeType="1"/>
            </p:cNvSpPr>
            <p:nvPr/>
          </p:nvSpPr>
          <p:spPr bwMode="auto">
            <a:xfrm>
              <a:off x="3763" y="1287"/>
              <a:ext cx="791" cy="0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>
                <a:solidFill>
                  <a:srgbClr val="0070C0"/>
                </a:solidFill>
              </a:endParaRPr>
            </a:p>
          </p:txBody>
        </p:sp>
        <p:sp>
          <p:nvSpPr>
            <p:cNvPr id="38965" name="Line 18"/>
            <p:cNvSpPr>
              <a:spLocks noChangeShapeType="1"/>
            </p:cNvSpPr>
            <p:nvPr/>
          </p:nvSpPr>
          <p:spPr bwMode="auto">
            <a:xfrm>
              <a:off x="4554" y="1280"/>
              <a:ext cx="0" cy="119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>
                <a:solidFill>
                  <a:srgbClr val="0070C0"/>
                </a:solidFill>
              </a:endParaRPr>
            </a:p>
          </p:txBody>
        </p:sp>
        <p:sp>
          <p:nvSpPr>
            <p:cNvPr id="38966" name="Line 19"/>
            <p:cNvSpPr>
              <a:spLocks noChangeShapeType="1"/>
            </p:cNvSpPr>
            <p:nvPr/>
          </p:nvSpPr>
          <p:spPr bwMode="auto">
            <a:xfrm>
              <a:off x="3870" y="1239"/>
              <a:ext cx="735" cy="0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>
                <a:solidFill>
                  <a:srgbClr val="0070C0"/>
                </a:solidFill>
              </a:endParaRPr>
            </a:p>
          </p:txBody>
        </p:sp>
        <p:sp>
          <p:nvSpPr>
            <p:cNvPr id="38967" name="Line 20"/>
            <p:cNvSpPr>
              <a:spLocks noChangeShapeType="1"/>
            </p:cNvSpPr>
            <p:nvPr/>
          </p:nvSpPr>
          <p:spPr bwMode="auto">
            <a:xfrm>
              <a:off x="4605" y="1232"/>
              <a:ext cx="0" cy="111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>
                <a:solidFill>
                  <a:srgbClr val="0070C0"/>
                </a:solidFill>
              </a:endParaRPr>
            </a:p>
          </p:txBody>
        </p:sp>
        <p:sp>
          <p:nvSpPr>
            <p:cNvPr id="38968" name="Line 21"/>
            <p:cNvSpPr>
              <a:spLocks noChangeShapeType="1"/>
            </p:cNvSpPr>
            <p:nvPr/>
          </p:nvSpPr>
          <p:spPr bwMode="auto">
            <a:xfrm flipV="1">
              <a:off x="3707" y="1193"/>
              <a:ext cx="468" cy="246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>
                <a:solidFill>
                  <a:srgbClr val="0070C0"/>
                </a:solidFill>
              </a:endParaRPr>
            </a:p>
          </p:txBody>
        </p:sp>
        <p:sp>
          <p:nvSpPr>
            <p:cNvPr id="38969" name="Line 22"/>
            <p:cNvSpPr>
              <a:spLocks noChangeShapeType="1"/>
            </p:cNvSpPr>
            <p:nvPr/>
          </p:nvSpPr>
          <p:spPr bwMode="auto">
            <a:xfrm flipV="1">
              <a:off x="4098" y="1196"/>
              <a:ext cx="350" cy="243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>
                <a:solidFill>
                  <a:srgbClr val="0070C0"/>
                </a:solidFill>
              </a:endParaRPr>
            </a:p>
          </p:txBody>
        </p:sp>
        <p:sp>
          <p:nvSpPr>
            <p:cNvPr id="38970" name="Line 23"/>
            <p:cNvSpPr>
              <a:spLocks noChangeShapeType="1"/>
            </p:cNvSpPr>
            <p:nvPr/>
          </p:nvSpPr>
          <p:spPr bwMode="auto">
            <a:xfrm>
              <a:off x="4102" y="1435"/>
              <a:ext cx="0" cy="141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>
                <a:solidFill>
                  <a:srgbClr val="0070C0"/>
                </a:solidFill>
              </a:endParaRPr>
            </a:p>
          </p:txBody>
        </p:sp>
        <p:sp>
          <p:nvSpPr>
            <p:cNvPr id="38971" name="Line 24"/>
            <p:cNvSpPr>
              <a:spLocks noChangeShapeType="1"/>
            </p:cNvSpPr>
            <p:nvPr/>
          </p:nvSpPr>
          <p:spPr bwMode="auto">
            <a:xfrm>
              <a:off x="3713" y="1438"/>
              <a:ext cx="0" cy="141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>
                <a:solidFill>
                  <a:srgbClr val="0070C0"/>
                </a:solidFill>
              </a:endParaRPr>
            </a:p>
          </p:txBody>
        </p:sp>
        <p:sp>
          <p:nvSpPr>
            <p:cNvPr id="38972" name="Freeform 25"/>
            <p:cNvSpPr>
              <a:spLocks/>
            </p:cNvSpPr>
            <p:nvPr/>
          </p:nvSpPr>
          <p:spPr bwMode="auto">
            <a:xfrm>
              <a:off x="3714" y="1567"/>
              <a:ext cx="48" cy="189"/>
            </a:xfrm>
            <a:custGeom>
              <a:avLst/>
              <a:gdLst>
                <a:gd name="T0" fmla="*/ 48 w 48"/>
                <a:gd name="T1" fmla="*/ 189 h 189"/>
                <a:gd name="T2" fmla="*/ 30 w 48"/>
                <a:gd name="T3" fmla="*/ 105 h 189"/>
                <a:gd name="T4" fmla="*/ 15 w 48"/>
                <a:gd name="T5" fmla="*/ 48 h 189"/>
                <a:gd name="T6" fmla="*/ 0 w 48"/>
                <a:gd name="T7" fmla="*/ 0 h 18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8" h="189">
                  <a:moveTo>
                    <a:pt x="48" y="189"/>
                  </a:moveTo>
                  <a:lnTo>
                    <a:pt x="30" y="105"/>
                  </a:lnTo>
                  <a:lnTo>
                    <a:pt x="15" y="48"/>
                  </a:lnTo>
                  <a:lnTo>
                    <a:pt x="0" y="0"/>
                  </a:lnTo>
                </a:path>
              </a:pathLst>
            </a:custGeom>
            <a:noFill/>
            <a:ln w="3175" cap="flat" cmpd="sng">
              <a:solidFill>
                <a:schemeClr val="bg1"/>
              </a:solidFill>
              <a:prstDash val="dash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>
                <a:solidFill>
                  <a:srgbClr val="0070C0"/>
                </a:solidFill>
              </a:endParaRPr>
            </a:p>
          </p:txBody>
        </p:sp>
        <p:sp>
          <p:nvSpPr>
            <p:cNvPr id="38973" name="Freeform 26"/>
            <p:cNvSpPr>
              <a:spLocks/>
            </p:cNvSpPr>
            <p:nvPr/>
          </p:nvSpPr>
          <p:spPr bwMode="auto">
            <a:xfrm>
              <a:off x="4050" y="1567"/>
              <a:ext cx="45" cy="189"/>
            </a:xfrm>
            <a:custGeom>
              <a:avLst/>
              <a:gdLst>
                <a:gd name="T0" fmla="*/ 0 w 45"/>
                <a:gd name="T1" fmla="*/ 189 h 189"/>
                <a:gd name="T2" fmla="*/ 9 w 45"/>
                <a:gd name="T3" fmla="*/ 120 h 189"/>
                <a:gd name="T4" fmla="*/ 27 w 45"/>
                <a:gd name="T5" fmla="*/ 63 h 189"/>
                <a:gd name="T6" fmla="*/ 45 w 45"/>
                <a:gd name="T7" fmla="*/ 0 h 18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5" h="189">
                  <a:moveTo>
                    <a:pt x="0" y="189"/>
                  </a:moveTo>
                  <a:lnTo>
                    <a:pt x="9" y="120"/>
                  </a:lnTo>
                  <a:lnTo>
                    <a:pt x="27" y="63"/>
                  </a:lnTo>
                  <a:lnTo>
                    <a:pt x="45" y="0"/>
                  </a:lnTo>
                </a:path>
              </a:pathLst>
            </a:custGeom>
            <a:noFill/>
            <a:ln w="3175" cap="flat" cmpd="sng">
              <a:solidFill>
                <a:schemeClr val="bg1"/>
              </a:solidFill>
              <a:prstDash val="dash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>
                <a:solidFill>
                  <a:srgbClr val="0070C0"/>
                </a:solidFill>
              </a:endParaRPr>
            </a:p>
          </p:txBody>
        </p:sp>
      </p:grpSp>
      <p:sp>
        <p:nvSpPr>
          <p:cNvPr id="38923" name="Text Box 27"/>
          <p:cNvSpPr txBox="1">
            <a:spLocks noChangeArrowheads="1"/>
          </p:cNvSpPr>
          <p:nvPr/>
        </p:nvSpPr>
        <p:spPr bwMode="auto">
          <a:xfrm>
            <a:off x="3074987" y="2893219"/>
            <a:ext cx="9398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Char char="l"/>
              <a:defRPr sz="31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sz="2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sz="2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b="1">
                <a:solidFill>
                  <a:srgbClr val="0070C0"/>
                </a:solidFill>
                <a:latin typeface="Times New Roman" pitchFamily="18" charset="0"/>
              </a:rPr>
              <a:t>Near field</a:t>
            </a:r>
            <a:endParaRPr lang="en-US" altLang="en-US" sz="1400">
              <a:solidFill>
                <a:srgbClr val="0070C0"/>
              </a:solidFill>
              <a:latin typeface="Times New Roman" pitchFamily="18" charset="0"/>
            </a:endParaRPr>
          </a:p>
        </p:txBody>
      </p:sp>
      <p:sp>
        <p:nvSpPr>
          <p:cNvPr id="38924" name="Text Box 28"/>
          <p:cNvSpPr txBox="1">
            <a:spLocks noChangeArrowheads="1"/>
          </p:cNvSpPr>
          <p:nvPr/>
        </p:nvSpPr>
        <p:spPr bwMode="auto">
          <a:xfrm>
            <a:off x="3178174" y="5174457"/>
            <a:ext cx="839788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Char char="l"/>
              <a:defRPr sz="31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sz="2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sz="2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b="1">
                <a:solidFill>
                  <a:srgbClr val="0070C0"/>
                </a:solidFill>
                <a:latin typeface="Times New Roman" pitchFamily="18" charset="0"/>
              </a:rPr>
              <a:t>Far field</a:t>
            </a:r>
            <a:endParaRPr lang="en-US" altLang="en-US" sz="1400">
              <a:solidFill>
                <a:srgbClr val="0070C0"/>
              </a:solidFill>
              <a:latin typeface="Times New Roman" pitchFamily="18" charset="0"/>
            </a:endParaRPr>
          </a:p>
        </p:txBody>
      </p:sp>
      <p:graphicFrame>
        <p:nvGraphicFramePr>
          <p:cNvPr id="38925" name="Object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68012891"/>
              </p:ext>
            </p:extLst>
          </p:nvPr>
        </p:nvGraphicFramePr>
        <p:xfrm>
          <a:off x="6480174" y="2289969"/>
          <a:ext cx="1871663" cy="3400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0" name="Image" r:id="rId4" imgW="8132721" imgH="6099541" progId="Photoshop.Image.4">
                  <p:embed/>
                </p:oleObj>
              </mc:Choice>
              <mc:Fallback>
                <p:oleObj name="Image" r:id="rId4" imgW="8132721" imgH="6099541" progId="Photoshop.Image.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9659" t="12395" r="37714"/>
                      <a:stretch>
                        <a:fillRect/>
                      </a:stretch>
                    </p:blipFill>
                    <p:spPr bwMode="auto">
                      <a:xfrm>
                        <a:off x="6480174" y="2289969"/>
                        <a:ext cx="1871663" cy="3400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accent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8926" name="Group 30"/>
          <p:cNvGrpSpPr>
            <a:grpSpLocks/>
          </p:cNvGrpSpPr>
          <p:nvPr/>
        </p:nvGrpSpPr>
        <p:grpSpPr bwMode="auto">
          <a:xfrm>
            <a:off x="307974" y="2151857"/>
            <a:ext cx="2173288" cy="3600450"/>
            <a:chOff x="144" y="1842"/>
            <a:chExt cx="1369" cy="2268"/>
          </a:xfrm>
        </p:grpSpPr>
        <p:sp>
          <p:nvSpPr>
            <p:cNvPr id="38928" name="Text Box 31"/>
            <p:cNvSpPr txBox="1">
              <a:spLocks noChangeArrowheads="1"/>
            </p:cNvSpPr>
            <p:nvPr/>
          </p:nvSpPr>
          <p:spPr bwMode="auto">
            <a:xfrm>
              <a:off x="144" y="1842"/>
              <a:ext cx="59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bg2"/>
                </a:buClr>
                <a:buSzPct val="70000"/>
                <a:buFont typeface="Wingdings" pitchFamily="2" charset="2"/>
                <a:buChar char="l"/>
                <a:defRPr sz="31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1"/>
                </a:buClr>
                <a:buSzPct val="150000"/>
                <a:buChar char="•"/>
                <a:defRPr sz="26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tx1"/>
                </a:buClr>
                <a:buSzPct val="150000"/>
                <a:buChar char="•"/>
                <a:defRPr sz="22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tx2"/>
                </a:buClr>
                <a:buSzPct val="150000"/>
                <a:buChar char="•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150000"/>
                <a:buChar char="•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b="1">
                  <a:solidFill>
                    <a:srgbClr val="0070C0"/>
                  </a:solidFill>
                  <a:latin typeface="Garamond" pitchFamily="18" charset="0"/>
                </a:rPr>
                <a:t>Matrix</a:t>
              </a:r>
              <a:endParaRPr lang="en-US" altLang="en-US" sz="2000">
                <a:solidFill>
                  <a:srgbClr val="0070C0"/>
                </a:solidFill>
                <a:latin typeface="Garamond" pitchFamily="18" charset="0"/>
              </a:endParaRPr>
            </a:p>
          </p:txBody>
        </p:sp>
        <p:grpSp>
          <p:nvGrpSpPr>
            <p:cNvPr id="38929" name="Group 32"/>
            <p:cNvGrpSpPr>
              <a:grpSpLocks/>
            </p:cNvGrpSpPr>
            <p:nvPr/>
          </p:nvGrpSpPr>
          <p:grpSpPr bwMode="auto">
            <a:xfrm>
              <a:off x="464" y="2261"/>
              <a:ext cx="1049" cy="1793"/>
              <a:chOff x="3451" y="1399"/>
              <a:chExt cx="1188" cy="2138"/>
            </a:xfrm>
          </p:grpSpPr>
          <p:sp>
            <p:nvSpPr>
              <p:cNvPr id="38935" name="Rectangle 33"/>
              <p:cNvSpPr>
                <a:spLocks noChangeArrowheads="1"/>
              </p:cNvSpPr>
              <p:nvPr/>
            </p:nvSpPr>
            <p:spPr bwMode="auto">
              <a:xfrm>
                <a:off x="3451" y="2321"/>
                <a:ext cx="1181" cy="277"/>
              </a:xfrm>
              <a:prstGeom prst="rect">
                <a:avLst/>
              </a:prstGeom>
              <a:gradFill rotWithShape="0">
                <a:gsLst>
                  <a:gs pos="0">
                    <a:srgbClr val="E6E6E6"/>
                  </a:gs>
                  <a:gs pos="14999">
                    <a:srgbClr val="7D8496"/>
                  </a:gs>
                  <a:gs pos="53000">
                    <a:srgbClr val="E6E6E6"/>
                  </a:gs>
                  <a:gs pos="67999">
                    <a:srgbClr val="7D8496"/>
                  </a:gs>
                  <a:gs pos="92999">
                    <a:srgbClr val="E6E6E6"/>
                  </a:gs>
                  <a:gs pos="100000">
                    <a:srgbClr val="FFFFFF"/>
                  </a:gs>
                </a:gsLst>
                <a:lin ang="2700000" scaled="1"/>
              </a:gradFill>
              <a:ln w="3175">
                <a:solidFill>
                  <a:schemeClr val="bg1"/>
                </a:solidFill>
                <a:miter lim="800000"/>
                <a:headEnd type="none" w="lg" len="lg"/>
                <a:tailEnd type="none" w="lg" len="lg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bg2"/>
                  </a:buClr>
                  <a:buSzPct val="70000"/>
                  <a:buFont typeface="Wingdings" pitchFamily="2" charset="2"/>
                  <a:buChar char="l"/>
                  <a:defRPr sz="31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accent1"/>
                  </a:buClr>
                  <a:buSzPct val="150000"/>
                  <a:buChar char="•"/>
                  <a:defRPr sz="26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tx1"/>
                  </a:buClr>
                  <a:buSzPct val="150000"/>
                  <a:buChar char="•"/>
                  <a:defRPr sz="22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tx2"/>
                  </a:buClr>
                  <a:buSzPct val="150000"/>
                  <a:buChar char="•"/>
                  <a:defRPr sz="20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150000"/>
                  <a:buChar char="•"/>
                  <a:defRPr sz="20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150000"/>
                  <a:buChar char="•"/>
                  <a:defRPr sz="20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150000"/>
                  <a:buChar char="•"/>
                  <a:defRPr sz="20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150000"/>
                  <a:buChar char="•"/>
                  <a:defRPr sz="20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150000"/>
                  <a:buChar char="•"/>
                  <a:defRPr sz="20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it-IT" altLang="en-US" sz="1800">
                  <a:solidFill>
                    <a:srgbClr val="0070C0"/>
                  </a:solidFill>
                </a:endParaRPr>
              </a:p>
            </p:txBody>
          </p:sp>
          <p:sp>
            <p:nvSpPr>
              <p:cNvPr id="38936" name="Line 34"/>
              <p:cNvSpPr>
                <a:spLocks noChangeShapeType="1"/>
              </p:cNvSpPr>
              <p:nvPr/>
            </p:nvSpPr>
            <p:spPr bwMode="auto">
              <a:xfrm>
                <a:off x="3451" y="1596"/>
                <a:ext cx="1181" cy="0"/>
              </a:xfrm>
              <a:prstGeom prst="line">
                <a:avLst/>
              </a:prstGeom>
              <a:noFill/>
              <a:ln w="28575">
                <a:solidFill>
                  <a:schemeClr val="bg1"/>
                </a:solidFill>
                <a:round/>
                <a:headEnd type="none" w="lg" len="lg"/>
                <a:tailEnd type="none" w="lg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it-IT">
                  <a:solidFill>
                    <a:srgbClr val="0070C0"/>
                  </a:solidFill>
                </a:endParaRPr>
              </a:p>
            </p:txBody>
          </p:sp>
          <p:sp>
            <p:nvSpPr>
              <p:cNvPr id="38937" name="Line 35"/>
              <p:cNvSpPr>
                <a:spLocks noChangeShapeType="1"/>
              </p:cNvSpPr>
              <p:nvPr/>
            </p:nvSpPr>
            <p:spPr bwMode="auto">
              <a:xfrm>
                <a:off x="3457" y="1701"/>
                <a:ext cx="1181" cy="0"/>
              </a:xfrm>
              <a:prstGeom prst="line">
                <a:avLst/>
              </a:prstGeom>
              <a:noFill/>
              <a:ln w="28575">
                <a:solidFill>
                  <a:schemeClr val="bg1"/>
                </a:solidFill>
                <a:round/>
                <a:headEnd type="none" w="lg" len="lg"/>
                <a:tailEnd type="none" w="lg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it-IT">
                  <a:solidFill>
                    <a:srgbClr val="0070C0"/>
                  </a:solidFill>
                </a:endParaRPr>
              </a:p>
            </p:txBody>
          </p:sp>
          <p:sp>
            <p:nvSpPr>
              <p:cNvPr id="38938" name="Line 36"/>
              <p:cNvSpPr>
                <a:spLocks noChangeShapeType="1"/>
              </p:cNvSpPr>
              <p:nvPr/>
            </p:nvSpPr>
            <p:spPr bwMode="auto">
              <a:xfrm>
                <a:off x="3454" y="1797"/>
                <a:ext cx="1181" cy="0"/>
              </a:xfrm>
              <a:prstGeom prst="line">
                <a:avLst/>
              </a:prstGeom>
              <a:noFill/>
              <a:ln w="28575">
                <a:solidFill>
                  <a:schemeClr val="bg1"/>
                </a:solidFill>
                <a:round/>
                <a:headEnd type="none" w="lg" len="lg"/>
                <a:tailEnd type="none" w="lg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it-IT">
                  <a:solidFill>
                    <a:srgbClr val="0070C0"/>
                  </a:solidFill>
                </a:endParaRPr>
              </a:p>
            </p:txBody>
          </p:sp>
          <p:sp>
            <p:nvSpPr>
              <p:cNvPr id="38939" name="Line 37"/>
              <p:cNvSpPr>
                <a:spLocks noChangeShapeType="1"/>
              </p:cNvSpPr>
              <p:nvPr/>
            </p:nvSpPr>
            <p:spPr bwMode="auto">
              <a:xfrm>
                <a:off x="3451" y="1902"/>
                <a:ext cx="1181" cy="0"/>
              </a:xfrm>
              <a:prstGeom prst="line">
                <a:avLst/>
              </a:prstGeom>
              <a:noFill/>
              <a:ln w="28575">
                <a:solidFill>
                  <a:schemeClr val="bg1"/>
                </a:solidFill>
                <a:round/>
                <a:headEnd type="none" w="lg" len="lg"/>
                <a:tailEnd type="none" w="lg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it-IT">
                  <a:solidFill>
                    <a:srgbClr val="0070C0"/>
                  </a:solidFill>
                </a:endParaRPr>
              </a:p>
            </p:txBody>
          </p:sp>
          <p:sp>
            <p:nvSpPr>
              <p:cNvPr id="38940" name="Line 38"/>
              <p:cNvSpPr>
                <a:spLocks noChangeShapeType="1"/>
              </p:cNvSpPr>
              <p:nvPr/>
            </p:nvSpPr>
            <p:spPr bwMode="auto">
              <a:xfrm>
                <a:off x="3457" y="1998"/>
                <a:ext cx="1181" cy="0"/>
              </a:xfrm>
              <a:prstGeom prst="line">
                <a:avLst/>
              </a:prstGeom>
              <a:noFill/>
              <a:ln w="28575">
                <a:solidFill>
                  <a:schemeClr val="bg1"/>
                </a:solidFill>
                <a:round/>
                <a:headEnd type="none" w="lg" len="lg"/>
                <a:tailEnd type="none" w="lg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it-IT">
                  <a:solidFill>
                    <a:srgbClr val="0070C0"/>
                  </a:solidFill>
                </a:endParaRPr>
              </a:p>
            </p:txBody>
          </p:sp>
          <p:sp>
            <p:nvSpPr>
              <p:cNvPr id="38941" name="Line 39"/>
              <p:cNvSpPr>
                <a:spLocks noChangeShapeType="1"/>
              </p:cNvSpPr>
              <p:nvPr/>
            </p:nvSpPr>
            <p:spPr bwMode="auto">
              <a:xfrm>
                <a:off x="3453" y="1503"/>
                <a:ext cx="1181" cy="0"/>
              </a:xfrm>
              <a:prstGeom prst="line">
                <a:avLst/>
              </a:prstGeom>
              <a:noFill/>
              <a:ln w="28575">
                <a:solidFill>
                  <a:schemeClr val="bg1"/>
                </a:solidFill>
                <a:round/>
                <a:headEnd type="none" w="lg" len="lg"/>
                <a:tailEnd type="none" w="lg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it-IT">
                  <a:solidFill>
                    <a:srgbClr val="0070C0"/>
                  </a:solidFill>
                </a:endParaRPr>
              </a:p>
            </p:txBody>
          </p:sp>
          <p:sp>
            <p:nvSpPr>
              <p:cNvPr id="38942" name="Line 40"/>
              <p:cNvSpPr>
                <a:spLocks noChangeShapeType="1"/>
              </p:cNvSpPr>
              <p:nvPr/>
            </p:nvSpPr>
            <p:spPr bwMode="auto">
              <a:xfrm>
                <a:off x="3458" y="1399"/>
                <a:ext cx="1181" cy="0"/>
              </a:xfrm>
              <a:prstGeom prst="line">
                <a:avLst/>
              </a:prstGeom>
              <a:noFill/>
              <a:ln w="28575">
                <a:solidFill>
                  <a:schemeClr val="bg1"/>
                </a:solidFill>
                <a:round/>
                <a:headEnd type="none" w="lg" len="lg"/>
                <a:tailEnd type="none" w="lg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it-IT">
                  <a:solidFill>
                    <a:srgbClr val="0070C0"/>
                  </a:solidFill>
                </a:endParaRPr>
              </a:p>
            </p:txBody>
          </p:sp>
          <p:sp>
            <p:nvSpPr>
              <p:cNvPr id="38943" name="Line 41"/>
              <p:cNvSpPr>
                <a:spLocks noChangeShapeType="1"/>
              </p:cNvSpPr>
              <p:nvPr/>
            </p:nvSpPr>
            <p:spPr bwMode="auto">
              <a:xfrm>
                <a:off x="3454" y="2103"/>
                <a:ext cx="1181" cy="0"/>
              </a:xfrm>
              <a:prstGeom prst="line">
                <a:avLst/>
              </a:prstGeom>
              <a:noFill/>
              <a:ln w="28575">
                <a:solidFill>
                  <a:schemeClr val="bg1"/>
                </a:solidFill>
                <a:round/>
                <a:headEnd type="none" w="lg" len="lg"/>
                <a:tailEnd type="none" w="lg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it-IT">
                  <a:solidFill>
                    <a:srgbClr val="0070C0"/>
                  </a:solidFill>
                </a:endParaRPr>
              </a:p>
            </p:txBody>
          </p:sp>
          <p:sp>
            <p:nvSpPr>
              <p:cNvPr id="38944" name="Line 42"/>
              <p:cNvSpPr>
                <a:spLocks noChangeShapeType="1"/>
              </p:cNvSpPr>
              <p:nvPr/>
            </p:nvSpPr>
            <p:spPr bwMode="auto">
              <a:xfrm>
                <a:off x="3451" y="2199"/>
                <a:ext cx="1181" cy="0"/>
              </a:xfrm>
              <a:prstGeom prst="line">
                <a:avLst/>
              </a:prstGeom>
              <a:noFill/>
              <a:ln w="28575">
                <a:solidFill>
                  <a:schemeClr val="bg1"/>
                </a:solidFill>
                <a:round/>
                <a:headEnd type="none" w="lg" len="lg"/>
                <a:tailEnd type="none" w="lg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it-IT">
                  <a:solidFill>
                    <a:srgbClr val="0070C0"/>
                  </a:solidFill>
                </a:endParaRPr>
              </a:p>
            </p:txBody>
          </p:sp>
          <p:sp>
            <p:nvSpPr>
              <p:cNvPr id="38945" name="Line 43"/>
              <p:cNvSpPr>
                <a:spLocks noChangeShapeType="1"/>
              </p:cNvSpPr>
              <p:nvPr/>
            </p:nvSpPr>
            <p:spPr bwMode="auto">
              <a:xfrm>
                <a:off x="3457" y="2304"/>
                <a:ext cx="1181" cy="0"/>
              </a:xfrm>
              <a:prstGeom prst="line">
                <a:avLst/>
              </a:prstGeom>
              <a:noFill/>
              <a:ln w="28575">
                <a:solidFill>
                  <a:schemeClr val="bg1"/>
                </a:solidFill>
                <a:round/>
                <a:headEnd type="none" w="lg" len="lg"/>
                <a:tailEnd type="none" w="lg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it-IT">
                  <a:solidFill>
                    <a:srgbClr val="0070C0"/>
                  </a:solidFill>
                </a:endParaRPr>
              </a:p>
            </p:txBody>
          </p:sp>
          <p:sp>
            <p:nvSpPr>
              <p:cNvPr id="38946" name="Line 44"/>
              <p:cNvSpPr>
                <a:spLocks noChangeShapeType="1"/>
              </p:cNvSpPr>
              <p:nvPr/>
            </p:nvSpPr>
            <p:spPr bwMode="auto">
              <a:xfrm>
                <a:off x="3454" y="2400"/>
                <a:ext cx="1181" cy="0"/>
              </a:xfrm>
              <a:prstGeom prst="line">
                <a:avLst/>
              </a:prstGeom>
              <a:noFill/>
              <a:ln w="28575">
                <a:solidFill>
                  <a:schemeClr val="bg1"/>
                </a:solidFill>
                <a:round/>
                <a:headEnd type="none" w="lg" len="lg"/>
                <a:tailEnd type="none" w="lg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it-IT">
                  <a:solidFill>
                    <a:srgbClr val="0070C0"/>
                  </a:solidFill>
                </a:endParaRPr>
              </a:p>
            </p:txBody>
          </p:sp>
          <p:sp>
            <p:nvSpPr>
              <p:cNvPr id="38947" name="Line 45"/>
              <p:cNvSpPr>
                <a:spLocks noChangeShapeType="1"/>
              </p:cNvSpPr>
              <p:nvPr/>
            </p:nvSpPr>
            <p:spPr bwMode="auto">
              <a:xfrm>
                <a:off x="3451" y="2496"/>
                <a:ext cx="1181" cy="0"/>
              </a:xfrm>
              <a:prstGeom prst="line">
                <a:avLst/>
              </a:prstGeom>
              <a:noFill/>
              <a:ln w="28575">
                <a:solidFill>
                  <a:schemeClr val="bg1"/>
                </a:solidFill>
                <a:round/>
                <a:headEnd type="none" w="lg" len="lg"/>
                <a:tailEnd type="none" w="lg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it-IT">
                  <a:solidFill>
                    <a:srgbClr val="0070C0"/>
                  </a:solidFill>
                </a:endParaRPr>
              </a:p>
            </p:txBody>
          </p:sp>
          <p:sp>
            <p:nvSpPr>
              <p:cNvPr id="38948" name="Line 46"/>
              <p:cNvSpPr>
                <a:spLocks noChangeShapeType="1"/>
              </p:cNvSpPr>
              <p:nvPr/>
            </p:nvSpPr>
            <p:spPr bwMode="auto">
              <a:xfrm>
                <a:off x="3457" y="2601"/>
                <a:ext cx="1181" cy="0"/>
              </a:xfrm>
              <a:prstGeom prst="line">
                <a:avLst/>
              </a:prstGeom>
              <a:noFill/>
              <a:ln w="28575">
                <a:solidFill>
                  <a:schemeClr val="bg1"/>
                </a:solidFill>
                <a:round/>
                <a:headEnd type="none" w="lg" len="lg"/>
                <a:tailEnd type="none" w="lg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it-IT">
                  <a:solidFill>
                    <a:srgbClr val="0070C0"/>
                  </a:solidFill>
                </a:endParaRPr>
              </a:p>
            </p:txBody>
          </p:sp>
          <p:sp>
            <p:nvSpPr>
              <p:cNvPr id="38949" name="Line 47"/>
              <p:cNvSpPr>
                <a:spLocks noChangeShapeType="1"/>
              </p:cNvSpPr>
              <p:nvPr/>
            </p:nvSpPr>
            <p:spPr bwMode="auto">
              <a:xfrm>
                <a:off x="3454" y="2697"/>
                <a:ext cx="1181" cy="0"/>
              </a:xfrm>
              <a:prstGeom prst="line">
                <a:avLst/>
              </a:prstGeom>
              <a:noFill/>
              <a:ln w="28575">
                <a:solidFill>
                  <a:schemeClr val="bg1"/>
                </a:solidFill>
                <a:round/>
                <a:headEnd type="none" w="lg" len="lg"/>
                <a:tailEnd type="none" w="lg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it-IT">
                  <a:solidFill>
                    <a:srgbClr val="0070C0"/>
                  </a:solidFill>
                </a:endParaRPr>
              </a:p>
            </p:txBody>
          </p:sp>
          <p:sp>
            <p:nvSpPr>
              <p:cNvPr id="38950" name="Line 48"/>
              <p:cNvSpPr>
                <a:spLocks noChangeShapeType="1"/>
              </p:cNvSpPr>
              <p:nvPr/>
            </p:nvSpPr>
            <p:spPr bwMode="auto">
              <a:xfrm>
                <a:off x="3451" y="2802"/>
                <a:ext cx="1181" cy="0"/>
              </a:xfrm>
              <a:prstGeom prst="line">
                <a:avLst/>
              </a:prstGeom>
              <a:noFill/>
              <a:ln w="28575">
                <a:solidFill>
                  <a:schemeClr val="bg1"/>
                </a:solidFill>
                <a:round/>
                <a:headEnd type="none" w="lg" len="lg"/>
                <a:tailEnd type="none" w="lg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it-IT">
                  <a:solidFill>
                    <a:srgbClr val="0070C0"/>
                  </a:solidFill>
                </a:endParaRPr>
              </a:p>
            </p:txBody>
          </p:sp>
          <p:sp>
            <p:nvSpPr>
              <p:cNvPr id="38951" name="Line 49"/>
              <p:cNvSpPr>
                <a:spLocks noChangeShapeType="1"/>
              </p:cNvSpPr>
              <p:nvPr/>
            </p:nvSpPr>
            <p:spPr bwMode="auto">
              <a:xfrm>
                <a:off x="3457" y="2907"/>
                <a:ext cx="1181" cy="0"/>
              </a:xfrm>
              <a:prstGeom prst="line">
                <a:avLst/>
              </a:prstGeom>
              <a:noFill/>
              <a:ln w="28575">
                <a:solidFill>
                  <a:schemeClr val="bg1"/>
                </a:solidFill>
                <a:round/>
                <a:headEnd type="none" w="lg" len="lg"/>
                <a:tailEnd type="none" w="lg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it-IT">
                  <a:solidFill>
                    <a:srgbClr val="0070C0"/>
                  </a:solidFill>
                </a:endParaRPr>
              </a:p>
            </p:txBody>
          </p:sp>
          <p:sp>
            <p:nvSpPr>
              <p:cNvPr id="38952" name="Line 50"/>
              <p:cNvSpPr>
                <a:spLocks noChangeShapeType="1"/>
              </p:cNvSpPr>
              <p:nvPr/>
            </p:nvSpPr>
            <p:spPr bwMode="auto">
              <a:xfrm>
                <a:off x="3454" y="3012"/>
                <a:ext cx="1181" cy="0"/>
              </a:xfrm>
              <a:prstGeom prst="line">
                <a:avLst/>
              </a:prstGeom>
              <a:noFill/>
              <a:ln w="28575">
                <a:solidFill>
                  <a:schemeClr val="bg1"/>
                </a:solidFill>
                <a:round/>
                <a:headEnd type="none" w="lg" len="lg"/>
                <a:tailEnd type="none" w="lg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it-IT">
                  <a:solidFill>
                    <a:srgbClr val="0070C0"/>
                  </a:solidFill>
                </a:endParaRPr>
              </a:p>
            </p:txBody>
          </p:sp>
          <p:sp>
            <p:nvSpPr>
              <p:cNvPr id="38953" name="Line 51"/>
              <p:cNvSpPr>
                <a:spLocks noChangeShapeType="1"/>
              </p:cNvSpPr>
              <p:nvPr/>
            </p:nvSpPr>
            <p:spPr bwMode="auto">
              <a:xfrm>
                <a:off x="3451" y="3108"/>
                <a:ext cx="1181" cy="0"/>
              </a:xfrm>
              <a:prstGeom prst="line">
                <a:avLst/>
              </a:prstGeom>
              <a:noFill/>
              <a:ln w="28575">
                <a:solidFill>
                  <a:schemeClr val="bg1"/>
                </a:solidFill>
                <a:round/>
                <a:headEnd type="none" w="lg" len="lg"/>
                <a:tailEnd type="none" w="lg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it-IT">
                  <a:solidFill>
                    <a:srgbClr val="0070C0"/>
                  </a:solidFill>
                </a:endParaRPr>
              </a:p>
            </p:txBody>
          </p:sp>
          <p:sp>
            <p:nvSpPr>
              <p:cNvPr id="38954" name="Line 52"/>
              <p:cNvSpPr>
                <a:spLocks noChangeShapeType="1"/>
              </p:cNvSpPr>
              <p:nvPr/>
            </p:nvSpPr>
            <p:spPr bwMode="auto">
              <a:xfrm>
                <a:off x="3457" y="3213"/>
                <a:ext cx="1181" cy="0"/>
              </a:xfrm>
              <a:prstGeom prst="line">
                <a:avLst/>
              </a:prstGeom>
              <a:noFill/>
              <a:ln w="28575">
                <a:solidFill>
                  <a:schemeClr val="bg1"/>
                </a:solidFill>
                <a:round/>
                <a:headEnd type="none" w="lg" len="lg"/>
                <a:tailEnd type="none" w="lg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it-IT">
                  <a:solidFill>
                    <a:srgbClr val="0070C0"/>
                  </a:solidFill>
                </a:endParaRPr>
              </a:p>
            </p:txBody>
          </p:sp>
          <p:sp>
            <p:nvSpPr>
              <p:cNvPr id="38955" name="Line 53"/>
              <p:cNvSpPr>
                <a:spLocks noChangeShapeType="1"/>
              </p:cNvSpPr>
              <p:nvPr/>
            </p:nvSpPr>
            <p:spPr bwMode="auto">
              <a:xfrm>
                <a:off x="3454" y="3318"/>
                <a:ext cx="1181" cy="0"/>
              </a:xfrm>
              <a:prstGeom prst="line">
                <a:avLst/>
              </a:prstGeom>
              <a:noFill/>
              <a:ln w="28575">
                <a:solidFill>
                  <a:schemeClr val="bg1"/>
                </a:solidFill>
                <a:round/>
                <a:headEnd type="none" w="lg" len="lg"/>
                <a:tailEnd type="none" w="lg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it-IT">
                  <a:solidFill>
                    <a:srgbClr val="0070C0"/>
                  </a:solidFill>
                </a:endParaRPr>
              </a:p>
            </p:txBody>
          </p:sp>
          <p:sp>
            <p:nvSpPr>
              <p:cNvPr id="38956" name="Line 54"/>
              <p:cNvSpPr>
                <a:spLocks noChangeShapeType="1"/>
              </p:cNvSpPr>
              <p:nvPr/>
            </p:nvSpPr>
            <p:spPr bwMode="auto">
              <a:xfrm>
                <a:off x="3451" y="3423"/>
                <a:ext cx="1181" cy="0"/>
              </a:xfrm>
              <a:prstGeom prst="line">
                <a:avLst/>
              </a:prstGeom>
              <a:noFill/>
              <a:ln w="28575">
                <a:solidFill>
                  <a:schemeClr val="bg1"/>
                </a:solidFill>
                <a:round/>
                <a:headEnd type="none" w="lg" len="lg"/>
                <a:tailEnd type="none" w="lg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it-IT">
                  <a:solidFill>
                    <a:srgbClr val="0070C0"/>
                  </a:solidFill>
                </a:endParaRPr>
              </a:p>
            </p:txBody>
          </p:sp>
          <p:sp>
            <p:nvSpPr>
              <p:cNvPr id="38957" name="Line 55"/>
              <p:cNvSpPr>
                <a:spLocks noChangeShapeType="1"/>
              </p:cNvSpPr>
              <p:nvPr/>
            </p:nvSpPr>
            <p:spPr bwMode="auto">
              <a:xfrm>
                <a:off x="3457" y="3537"/>
                <a:ext cx="1181" cy="0"/>
              </a:xfrm>
              <a:prstGeom prst="line">
                <a:avLst/>
              </a:prstGeom>
              <a:noFill/>
              <a:ln w="28575">
                <a:solidFill>
                  <a:schemeClr val="bg1"/>
                </a:solidFill>
                <a:round/>
                <a:headEnd type="none" w="lg" len="lg"/>
                <a:tailEnd type="none" w="lg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it-IT">
                  <a:solidFill>
                    <a:srgbClr val="0070C0"/>
                  </a:solidFill>
                </a:endParaRPr>
              </a:p>
            </p:txBody>
          </p:sp>
        </p:grpSp>
        <p:sp>
          <p:nvSpPr>
            <p:cNvPr id="307256" name="Rectangle 56"/>
            <p:cNvSpPr>
              <a:spLocks noChangeArrowheads="1"/>
            </p:cNvSpPr>
            <p:nvPr/>
          </p:nvSpPr>
          <p:spPr bwMode="auto">
            <a:xfrm>
              <a:off x="468" y="2776"/>
              <a:ext cx="299" cy="233"/>
            </a:xfrm>
            <a:prstGeom prst="rect">
              <a:avLst/>
            </a:prstGeom>
            <a:gradFill rotWithShape="0">
              <a:gsLst>
                <a:gs pos="0">
                  <a:schemeClr val="hlink"/>
                </a:gs>
                <a:gs pos="100000">
                  <a:schemeClr val="hlink">
                    <a:gamma/>
                    <a:shade val="42745"/>
                    <a:invGamma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>
                  <a:solidFill>
                    <a:srgbClr val="5F5F5F"/>
                  </a:solidFill>
                  <a:miter lim="800000"/>
                  <a:headEnd type="none" w="lg" len="lg"/>
                  <a:tailEnd type="none" w="lg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>
                <a:defRPr/>
              </a:pPr>
              <a:endParaRPr lang="it-IT">
                <a:solidFill>
                  <a:srgbClr val="0070C0"/>
                </a:solidFill>
              </a:endParaRPr>
            </a:p>
          </p:txBody>
        </p:sp>
        <p:sp>
          <p:nvSpPr>
            <p:cNvPr id="307257" name="Rectangle 57"/>
            <p:cNvSpPr>
              <a:spLocks noChangeArrowheads="1"/>
            </p:cNvSpPr>
            <p:nvPr/>
          </p:nvSpPr>
          <p:spPr bwMode="auto">
            <a:xfrm>
              <a:off x="1208" y="2776"/>
              <a:ext cx="299" cy="233"/>
            </a:xfrm>
            <a:prstGeom prst="rect">
              <a:avLst/>
            </a:prstGeom>
            <a:gradFill rotWithShape="0">
              <a:gsLst>
                <a:gs pos="0">
                  <a:schemeClr val="hlink"/>
                </a:gs>
                <a:gs pos="100000">
                  <a:schemeClr val="hlink">
                    <a:gamma/>
                    <a:shade val="42745"/>
                    <a:invGamma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>
                  <a:solidFill>
                    <a:srgbClr val="5F5F5F"/>
                  </a:solidFill>
                  <a:miter lim="800000"/>
                  <a:headEnd type="none" w="lg" len="lg"/>
                  <a:tailEnd type="none" w="lg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>
                <a:defRPr/>
              </a:pPr>
              <a:endParaRPr lang="it-IT">
                <a:solidFill>
                  <a:srgbClr val="0070C0"/>
                </a:solidFill>
              </a:endParaRPr>
            </a:p>
          </p:txBody>
        </p:sp>
        <p:sp>
          <p:nvSpPr>
            <p:cNvPr id="307258" name="Rectangle 58"/>
            <p:cNvSpPr>
              <a:spLocks noChangeArrowheads="1"/>
            </p:cNvSpPr>
            <p:nvPr/>
          </p:nvSpPr>
          <p:spPr bwMode="auto">
            <a:xfrm>
              <a:off x="772" y="2776"/>
              <a:ext cx="429" cy="233"/>
            </a:xfrm>
            <a:prstGeom prst="rect">
              <a:avLst/>
            </a:prstGeom>
            <a:gradFill rotWithShape="0">
              <a:gsLst>
                <a:gs pos="0">
                  <a:schemeClr val="hlink"/>
                </a:gs>
                <a:gs pos="100000">
                  <a:schemeClr val="hlink">
                    <a:gamma/>
                    <a:shade val="42745"/>
                    <a:invGamma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>
                  <a:solidFill>
                    <a:srgbClr val="5F5F5F"/>
                  </a:solidFill>
                  <a:miter lim="800000"/>
                  <a:headEnd type="none" w="lg" len="lg"/>
                  <a:tailEnd type="none" w="lg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>
                <a:defRPr/>
              </a:pPr>
              <a:endParaRPr lang="it-IT">
                <a:solidFill>
                  <a:srgbClr val="0070C0"/>
                </a:solidFill>
              </a:endParaRPr>
            </a:p>
          </p:txBody>
        </p:sp>
        <p:sp>
          <p:nvSpPr>
            <p:cNvPr id="38933" name="Line 59"/>
            <p:cNvSpPr>
              <a:spLocks noChangeShapeType="1"/>
            </p:cNvSpPr>
            <p:nvPr/>
          </p:nvSpPr>
          <p:spPr bwMode="auto">
            <a:xfrm>
              <a:off x="793" y="2160"/>
              <a:ext cx="0" cy="1950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 type="none" w="lg" len="lg"/>
              <a:tailEnd type="non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it-IT">
                <a:solidFill>
                  <a:srgbClr val="0070C0"/>
                </a:solidFill>
              </a:endParaRPr>
            </a:p>
          </p:txBody>
        </p:sp>
        <p:sp>
          <p:nvSpPr>
            <p:cNvPr id="38934" name="Line 60"/>
            <p:cNvSpPr>
              <a:spLocks noChangeShapeType="1"/>
            </p:cNvSpPr>
            <p:nvPr/>
          </p:nvSpPr>
          <p:spPr bwMode="auto">
            <a:xfrm>
              <a:off x="1202" y="2160"/>
              <a:ext cx="0" cy="1950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 type="none" w="lg" len="lg"/>
              <a:tailEnd type="non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it-IT">
                <a:solidFill>
                  <a:srgbClr val="0070C0"/>
                </a:solidFill>
              </a:endParaRPr>
            </a:p>
          </p:txBody>
        </p:sp>
      </p:grpSp>
      <p:sp>
        <p:nvSpPr>
          <p:cNvPr id="38927" name="Rectangle 61"/>
          <p:cNvSpPr>
            <a:spLocks noGrp="1" noChangeArrowheads="1"/>
          </p:cNvSpPr>
          <p:nvPr>
            <p:ph type="title"/>
          </p:nvPr>
        </p:nvSpPr>
        <p:spPr>
          <a:xfrm>
            <a:off x="964622" y="332656"/>
            <a:ext cx="7254875" cy="661987"/>
          </a:xfrm>
          <a:noFill/>
        </p:spPr>
        <p:txBody>
          <a:bodyPr>
            <a:noAutofit/>
          </a:bodyPr>
          <a:lstStyle/>
          <a:p>
            <a:pPr algn="ctr" eaLnBrk="1" hangingPunct="1"/>
            <a:r>
              <a:rPr lang="it-IT" altLang="en-US" b="1" dirty="0" err="1" smtClean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Focusing</a:t>
            </a:r>
            <a:r>
              <a:rPr lang="it-IT" altLang="en-US" b="1" dirty="0" smtClean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8966525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07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07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204" grpId="0" animBg="1"/>
      <p:bldP spid="30720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1143000"/>
          </a:xfrm>
        </p:spPr>
        <p:txBody>
          <a:bodyPr/>
          <a:lstStyle/>
          <a:p>
            <a:r>
              <a:rPr lang="en-GB" altLang="en-US" b="1" u="sng">
                <a:latin typeface="Comic Sans MS" pitchFamily="66" charset="0"/>
              </a:rPr>
              <a:t>A-Scan</a:t>
            </a:r>
          </a:p>
        </p:txBody>
      </p:sp>
      <p:sp>
        <p:nvSpPr>
          <p:cNvPr id="6147" name="Text Box 3"/>
          <p:cNvSpPr txBox="1">
            <a:spLocks noChangeArrowheads="1"/>
          </p:cNvSpPr>
          <p:nvPr/>
        </p:nvSpPr>
        <p:spPr bwMode="auto">
          <a:xfrm>
            <a:off x="381000" y="1371600"/>
            <a:ext cx="8153400" cy="3070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GB" altLang="en-US" u="sng">
                <a:latin typeface="Comic Sans MS" pitchFamily="66" charset="0"/>
              </a:rPr>
              <a:t>A-Scan (Amplitude scan)</a:t>
            </a:r>
            <a:r>
              <a:rPr lang="en-GB" altLang="en-US">
                <a:latin typeface="Comic Sans MS" pitchFamily="66" charset="0"/>
              </a:rPr>
              <a:t> 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GB" altLang="en-US" sz="1800">
                <a:latin typeface="Comic Sans MS" pitchFamily="66" charset="0"/>
              </a:rPr>
              <a:t> Gives no photo image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GB" altLang="en-US" sz="1800">
                <a:latin typeface="Comic Sans MS" pitchFamily="66" charset="0"/>
              </a:rPr>
              <a:t>Pulses of ultrasound sent into the body, reflected ultrasound is detected and appear as vertical spikes on a CRO screen.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GB" altLang="en-US" sz="1800">
                <a:latin typeface="Comic Sans MS" pitchFamily="66" charset="0"/>
              </a:rPr>
              <a:t>The horizontal positions of the ‘spikes’ indicate the time it took for the wave to be reflected.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GB" altLang="en-US" sz="1800">
                <a:latin typeface="Comic Sans MS" pitchFamily="66" charset="0"/>
              </a:rPr>
              <a:t>Commonly used to measure size of foetal head.</a:t>
            </a:r>
          </a:p>
          <a:p>
            <a:pPr>
              <a:spcBef>
                <a:spcPct val="50000"/>
              </a:spcBef>
            </a:pPr>
            <a:endParaRPr lang="en-GB" altLang="en-US" sz="1800">
              <a:latin typeface="Comic Sans MS" pitchFamily="66" charset="0"/>
            </a:endParaRPr>
          </a:p>
        </p:txBody>
      </p:sp>
      <p:sp>
        <p:nvSpPr>
          <p:cNvPr id="6149" name="Rectangle 5"/>
          <p:cNvSpPr>
            <a:spLocks noChangeArrowheads="1"/>
          </p:cNvSpPr>
          <p:nvPr/>
        </p:nvSpPr>
        <p:spPr bwMode="auto">
          <a:xfrm>
            <a:off x="3533775" y="24955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pic>
        <p:nvPicPr>
          <p:cNvPr id="6151" name="Picture 7" descr="http://www.picotech.com/experiments/ultrasound/graphics/ultrasoundsca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4038600"/>
            <a:ext cx="2765425" cy="2036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3" name="Picture 9" descr="http://www.optivision2020.com/image-files/a-scan-acc-plu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4038600"/>
            <a:ext cx="266700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4482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Adjacency</Template>
  <TotalTime>4229</TotalTime>
  <Words>218</Words>
  <Application>Microsoft Office PowerPoint</Application>
  <PresentationFormat>Presentazione su schermo (4:3)</PresentationFormat>
  <Paragraphs>47</Paragraphs>
  <Slides>20</Slides>
  <Notes>3</Notes>
  <HiddenSlides>0</HiddenSlides>
  <MMClips>3</MMClips>
  <ScaleCrop>false</ScaleCrop>
  <HeadingPairs>
    <vt:vector size="6" baseType="variant">
      <vt:variant>
        <vt:lpstr>Tema</vt:lpstr>
      </vt:variant>
      <vt:variant>
        <vt:i4>1</vt:i4>
      </vt:variant>
      <vt:variant>
        <vt:lpstr>Server OLE incorporati</vt:lpstr>
      </vt:variant>
      <vt:variant>
        <vt:i4>1</vt:i4>
      </vt:variant>
      <vt:variant>
        <vt:lpstr>Titoli diapositive</vt:lpstr>
      </vt:variant>
      <vt:variant>
        <vt:i4>20</vt:i4>
      </vt:variant>
    </vt:vector>
  </HeadingPairs>
  <TitlesOfParts>
    <vt:vector size="22" baseType="lpstr">
      <vt:lpstr>Tema di Office</vt:lpstr>
      <vt:lpstr>Image</vt:lpstr>
      <vt:lpstr>History of clinical ultrasounds</vt:lpstr>
      <vt:lpstr>Presentazione standard di PowerPoint</vt:lpstr>
      <vt:lpstr>Array and Matrix piezoelectric transducers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Focusing </vt:lpstr>
      <vt:lpstr>A-Scan</vt:lpstr>
      <vt:lpstr> Ultrasound Simulation  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Reflected Echo’s</vt:lpstr>
      <vt:lpstr>Presentazione standard di PowerPoint</vt:lpstr>
      <vt:lpstr>Reflected Echo’s</vt:lpstr>
      <vt:lpstr>Presentazione standard di PowerPoint</vt:lpstr>
      <vt:lpstr>4D ultrasound</vt:lpstr>
      <vt:lpstr>4D ultrasound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ADVANCES IN MEDICAL IMAGING</dc:title>
  <dc:creator>LUIGI LANDINI</dc:creator>
  <cp:lastModifiedBy>LUIGI LANDINI</cp:lastModifiedBy>
  <cp:revision>295</cp:revision>
  <dcterms:created xsi:type="dcterms:W3CDTF">2018-08-03T14:37:38Z</dcterms:created>
  <dcterms:modified xsi:type="dcterms:W3CDTF">2018-10-05T06:08:35Z</dcterms:modified>
</cp:coreProperties>
</file>